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1"/>
  </p:notesMasterIdLst>
  <p:handoutMasterIdLst>
    <p:handoutMasterId r:id="rId42"/>
  </p:handoutMasterIdLst>
  <p:sldIdLst>
    <p:sldId id="270" r:id="rId5"/>
    <p:sldId id="260" r:id="rId6"/>
    <p:sldId id="282" r:id="rId7"/>
    <p:sldId id="407" r:id="rId8"/>
    <p:sldId id="283" r:id="rId9"/>
    <p:sldId id="284" r:id="rId10"/>
    <p:sldId id="288" r:id="rId11"/>
    <p:sldId id="286" r:id="rId12"/>
    <p:sldId id="290" r:id="rId13"/>
    <p:sldId id="292" r:id="rId14"/>
    <p:sldId id="423" r:id="rId15"/>
    <p:sldId id="408" r:id="rId16"/>
    <p:sldId id="416" r:id="rId17"/>
    <p:sldId id="418" r:id="rId18"/>
    <p:sldId id="419" r:id="rId19"/>
    <p:sldId id="275" r:id="rId20"/>
    <p:sldId id="420" r:id="rId21"/>
    <p:sldId id="421" r:id="rId22"/>
    <p:sldId id="294" r:id="rId23"/>
    <p:sldId id="293" r:id="rId24"/>
    <p:sldId id="276" r:id="rId25"/>
    <p:sldId id="277" r:id="rId26"/>
    <p:sldId id="296" r:id="rId27"/>
    <p:sldId id="287" r:id="rId28"/>
    <p:sldId id="297" r:id="rId29"/>
    <p:sldId id="298" r:id="rId30"/>
    <p:sldId id="281" r:id="rId31"/>
    <p:sldId id="424" r:id="rId32"/>
    <p:sldId id="295" r:id="rId33"/>
    <p:sldId id="409" r:id="rId34"/>
    <p:sldId id="413" r:id="rId35"/>
    <p:sldId id="410" r:id="rId36"/>
    <p:sldId id="411" r:id="rId37"/>
    <p:sldId id="412" r:id="rId38"/>
    <p:sldId id="414" r:id="rId39"/>
    <p:sldId id="415" r:id="rId40"/>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mbria Math" panose="02040503050406030204" pitchFamily="18" charset="0"/>
      <p:regular r:id="rId47"/>
    </p:embeddedFont>
    <p:embeddedFont>
      <p:font typeface="Montserrat" panose="00000500000000000000" pitchFamily="2" charset="0"/>
      <p:regular r:id="rId48"/>
      <p:bold r:id="rId49"/>
      <p:italic r:id="rId50"/>
      <p:boldItalic r:id="rId51"/>
    </p:embeddedFont>
    <p:embeddedFont>
      <p:font typeface="Montserrat ExtraBold" panose="00000900000000000000" pitchFamily="2" charset="0"/>
      <p:bold r:id="rId52"/>
      <p:boldItalic r:id="rId53"/>
    </p:embeddedFont>
    <p:embeddedFont>
      <p:font typeface="Montserrat SemiBold" panose="00000700000000000000" pitchFamily="2" charset="0"/>
      <p:bold r:id="rId54"/>
      <p:bold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54D"/>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jl, gemiddeld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5033" autoAdjust="0"/>
  </p:normalViewPr>
  <p:slideViewPr>
    <p:cSldViewPr snapToGrid="0" snapToObjects="1" showGuides="1">
      <p:cViewPr varScale="1">
        <p:scale>
          <a:sx n="109" d="100"/>
          <a:sy n="109" d="100"/>
        </p:scale>
        <p:origin x="730" y="82"/>
      </p:cViewPr>
      <p:guideLst>
        <p:guide orient="horz" pos="1639"/>
        <p:guide pos="2888"/>
        <p:guide orient="horz" pos="1614"/>
        <p:guide pos="49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11/9/2023</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0F6D7-AF47-4083-8927-243273E4D486}" type="datetimeFigureOut">
              <a:rPr lang="nl-BE" smtClean="0"/>
              <a:t>9/11/2023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3AB9D-1975-4C51-94AD-8B20B0AEE890}" type="slidenum">
              <a:rPr lang="nl-BE" smtClean="0"/>
              <a:t>‹nr.›</a:t>
            </a:fld>
            <a:endParaRPr lang="nl-BE"/>
          </a:p>
        </p:txBody>
      </p:sp>
    </p:spTree>
    <p:extLst>
      <p:ext uri="{BB962C8B-B14F-4D97-AF65-F5344CB8AC3E}">
        <p14:creationId xmlns:p14="http://schemas.microsoft.com/office/powerpoint/2010/main" val="2769019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Je kan hier gewoon de functiewaarden invullen. Opmerking geven dat dit geen DNV is maar dat je eventueel kan herleiden naar een DNV door te vermenigvuldigen met 1. Je kan dit uitwerken eventueel. Je kan ook de opmerking geven, dat je hier 1 variabele mist, waardoor je 2 vakjes moet aanduiden per term.</a:t>
            </a:r>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7</a:t>
            </a:fld>
            <a:endParaRPr lang="nl-BE"/>
          </a:p>
        </p:txBody>
      </p:sp>
    </p:spTree>
    <p:extLst>
      <p:ext uri="{BB962C8B-B14F-4D97-AF65-F5344CB8AC3E}">
        <p14:creationId xmlns:p14="http://schemas.microsoft.com/office/powerpoint/2010/main" val="251951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Verklaring</a:t>
            </a:r>
            <a:r>
              <a:rPr lang="en-US" dirty="0"/>
              <a:t>: </a:t>
            </a:r>
            <a:r>
              <a:rPr lang="en-US" dirty="0" err="1"/>
              <a:t>als</a:t>
            </a:r>
            <a:r>
              <a:rPr lang="en-US" dirty="0"/>
              <a:t> je </a:t>
            </a:r>
            <a:r>
              <a:rPr lang="en-US" dirty="0" err="1"/>
              <a:t>algoritme</a:t>
            </a:r>
            <a:r>
              <a:rPr lang="en-US" dirty="0"/>
              <a:t> </a:t>
            </a:r>
            <a:r>
              <a:rPr lang="en-US" dirty="0" err="1"/>
              <a:t>zou</a:t>
            </a:r>
            <a:r>
              <a:rPr lang="en-US" dirty="0"/>
              <a:t> </a:t>
            </a:r>
            <a:r>
              <a:rPr lang="en-US" dirty="0" err="1"/>
              <a:t>toepassen</a:t>
            </a:r>
            <a:r>
              <a:rPr lang="en-US" dirty="0"/>
              <a:t> met de </a:t>
            </a:r>
            <a:r>
              <a:rPr lang="en-US" dirty="0" err="1"/>
              <a:t>foute</a:t>
            </a:r>
            <a:r>
              <a:rPr lang="en-US" dirty="0"/>
              <a:t> </a:t>
            </a:r>
            <a:r>
              <a:rPr lang="en-US" dirty="0" err="1"/>
              <a:t>rechthoek</a:t>
            </a:r>
            <a:r>
              <a:rPr lang="en-US" dirty="0"/>
              <a:t> </a:t>
            </a:r>
            <a:r>
              <a:rPr lang="en-US" dirty="0" err="1"/>
              <a:t>krijg</a:t>
            </a:r>
            <a:r>
              <a:rPr lang="en-US" dirty="0"/>
              <a:t> je z, maar </a:t>
            </a:r>
            <a:r>
              <a:rPr lang="en-US" dirty="0" err="1"/>
              <a:t>niet</a:t>
            </a:r>
            <a:r>
              <a:rPr lang="en-US" dirty="0"/>
              <a:t> alle </a:t>
            </a:r>
            <a:r>
              <a:rPr lang="en-US" dirty="0" err="1"/>
              <a:t>mogelijke</a:t>
            </a:r>
            <a:r>
              <a:rPr lang="en-US" dirty="0"/>
              <a:t> combo’s met z </a:t>
            </a:r>
            <a:r>
              <a:rPr lang="en-US" dirty="0" err="1"/>
              <a:t>erin</a:t>
            </a:r>
            <a:r>
              <a:rPr lang="en-US" dirty="0"/>
              <a:t> </a:t>
            </a:r>
            <a:r>
              <a:rPr lang="en-US" dirty="0" err="1"/>
              <a:t>leveren</a:t>
            </a:r>
            <a:r>
              <a:rPr lang="en-US" dirty="0"/>
              <a:t> output 1! </a:t>
            </a:r>
            <a:r>
              <a:rPr lang="en-US" dirty="0">
                <a:sym typeface="Wingdings" panose="05000000000000000000" pitchFamily="2" charset="2"/>
              </a:rPr>
              <a:t> </a:t>
            </a:r>
            <a:r>
              <a:rPr lang="en-US" dirty="0" err="1">
                <a:sym typeface="Wingdings" panose="05000000000000000000" pitchFamily="2" charset="2"/>
              </a:rPr>
              <a:t>deze</a:t>
            </a:r>
            <a:r>
              <a:rPr lang="en-US" dirty="0">
                <a:sym typeface="Wingdings" panose="05000000000000000000" pitchFamily="2" charset="2"/>
              </a:rPr>
              <a:t> </a:t>
            </a:r>
            <a:r>
              <a:rPr lang="en-US" dirty="0" err="1">
                <a:sym typeface="Wingdings" panose="05000000000000000000" pitchFamily="2" charset="2"/>
              </a:rPr>
              <a:t>rechthoek</a:t>
            </a:r>
            <a:r>
              <a:rPr lang="en-US" dirty="0">
                <a:sym typeface="Wingdings" panose="05000000000000000000" pitchFamily="2" charset="2"/>
              </a:rPr>
              <a:t> </a:t>
            </a:r>
            <a:r>
              <a:rPr lang="en-US" dirty="0" err="1">
                <a:sym typeface="Wingdings" panose="05000000000000000000" pitchFamily="2" charset="2"/>
              </a:rPr>
              <a:t>kan</a:t>
            </a:r>
            <a:r>
              <a:rPr lang="en-US" dirty="0">
                <a:sym typeface="Wingdings" panose="05000000000000000000" pitchFamily="2" charset="2"/>
              </a:rPr>
              <a:t> </a:t>
            </a:r>
            <a:r>
              <a:rPr lang="en-US" dirty="0" err="1">
                <a:sym typeface="Wingdings" panose="05000000000000000000" pitchFamily="2" charset="2"/>
              </a:rPr>
              <a:t>geen</a:t>
            </a:r>
            <a:r>
              <a:rPr lang="en-US" dirty="0">
                <a:sym typeface="Wingdings" panose="05000000000000000000" pitchFamily="2" charset="2"/>
              </a:rPr>
              <a:t> correct product </a:t>
            </a:r>
            <a:r>
              <a:rPr lang="en-US" dirty="0" err="1">
                <a:sym typeface="Wingdings" panose="05000000000000000000" pitchFamily="2" charset="2"/>
              </a:rPr>
              <a:t>opleveren</a:t>
            </a:r>
            <a:r>
              <a:rPr lang="en-US" dirty="0">
                <a:sym typeface="Wingdings" panose="05000000000000000000" pitchFamily="2" charset="2"/>
              </a:rPr>
              <a:t>, je </a:t>
            </a:r>
            <a:r>
              <a:rPr lang="en-US" dirty="0" err="1">
                <a:sym typeface="Wingdings" panose="05000000000000000000" pitchFamily="2" charset="2"/>
              </a:rPr>
              <a:t>moet</a:t>
            </a:r>
            <a:r>
              <a:rPr lang="en-US" dirty="0">
                <a:sym typeface="Wingdings" panose="05000000000000000000" pitchFamily="2" charset="2"/>
              </a:rPr>
              <a:t> </a:t>
            </a:r>
            <a:r>
              <a:rPr lang="en-US" dirty="0" err="1">
                <a:sym typeface="Wingdings" panose="05000000000000000000" pitchFamily="2" charset="2"/>
              </a:rPr>
              <a:t>dit</a:t>
            </a:r>
            <a:r>
              <a:rPr lang="en-US" dirty="0">
                <a:sym typeface="Wingdings" panose="05000000000000000000" pitchFamily="2" charset="2"/>
              </a:rPr>
              <a:t> </a:t>
            </a:r>
            <a:r>
              <a:rPr lang="en-US" dirty="0" err="1">
                <a:sym typeface="Wingdings" panose="05000000000000000000" pitchFamily="2" charset="2"/>
              </a:rPr>
              <a:t>opsplitsen</a:t>
            </a:r>
            <a:r>
              <a:rPr lang="en-US" dirty="0">
                <a:sym typeface="Wingdings" panose="05000000000000000000" pitchFamily="2" charset="2"/>
              </a:rPr>
              <a:t> in twee</a:t>
            </a:r>
            <a:endParaRPr lang="nl-BE" dirty="0"/>
          </a:p>
          <a:p>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17</a:t>
            </a:fld>
            <a:endParaRPr lang="nl-BE"/>
          </a:p>
        </p:txBody>
      </p:sp>
    </p:spTree>
    <p:extLst>
      <p:ext uri="{BB962C8B-B14F-4D97-AF65-F5344CB8AC3E}">
        <p14:creationId xmlns:p14="http://schemas.microsoft.com/office/powerpoint/2010/main" val="1909324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Verklaring</a:t>
            </a:r>
            <a:r>
              <a:rPr lang="en-US" dirty="0"/>
              <a:t>: </a:t>
            </a:r>
            <a:r>
              <a:rPr lang="en-US" dirty="0" err="1"/>
              <a:t>als</a:t>
            </a:r>
            <a:r>
              <a:rPr lang="en-US" dirty="0"/>
              <a:t> je </a:t>
            </a:r>
            <a:r>
              <a:rPr lang="en-US" dirty="0" err="1"/>
              <a:t>algoritme</a:t>
            </a:r>
            <a:r>
              <a:rPr lang="en-US" dirty="0"/>
              <a:t> </a:t>
            </a:r>
            <a:r>
              <a:rPr lang="en-US" dirty="0" err="1"/>
              <a:t>zou</a:t>
            </a:r>
            <a:r>
              <a:rPr lang="en-US" dirty="0"/>
              <a:t> </a:t>
            </a:r>
            <a:r>
              <a:rPr lang="en-US" dirty="0" err="1"/>
              <a:t>toepassen</a:t>
            </a:r>
            <a:r>
              <a:rPr lang="en-US" dirty="0"/>
              <a:t> met de </a:t>
            </a:r>
            <a:r>
              <a:rPr lang="en-US" dirty="0" err="1"/>
              <a:t>foute</a:t>
            </a:r>
            <a:r>
              <a:rPr lang="en-US" dirty="0"/>
              <a:t> </a:t>
            </a:r>
            <a:r>
              <a:rPr lang="en-US" dirty="0" err="1"/>
              <a:t>rechthoek</a:t>
            </a:r>
            <a:r>
              <a:rPr lang="en-US" dirty="0"/>
              <a:t> </a:t>
            </a:r>
            <a:r>
              <a:rPr lang="en-US" dirty="0" err="1"/>
              <a:t>krijg</a:t>
            </a:r>
            <a:r>
              <a:rPr lang="en-US" dirty="0"/>
              <a:t> je z, maar </a:t>
            </a:r>
            <a:r>
              <a:rPr lang="en-US" dirty="0" err="1"/>
              <a:t>niet</a:t>
            </a:r>
            <a:r>
              <a:rPr lang="en-US" dirty="0"/>
              <a:t> alle </a:t>
            </a:r>
            <a:r>
              <a:rPr lang="en-US" dirty="0" err="1"/>
              <a:t>mogelijke</a:t>
            </a:r>
            <a:r>
              <a:rPr lang="en-US" dirty="0"/>
              <a:t> combo’s met z </a:t>
            </a:r>
            <a:r>
              <a:rPr lang="en-US" dirty="0" err="1"/>
              <a:t>erin</a:t>
            </a:r>
            <a:r>
              <a:rPr lang="en-US" dirty="0"/>
              <a:t> </a:t>
            </a:r>
            <a:r>
              <a:rPr lang="en-US" dirty="0" err="1"/>
              <a:t>leveren</a:t>
            </a:r>
            <a:r>
              <a:rPr lang="en-US" dirty="0"/>
              <a:t> output 1! </a:t>
            </a:r>
            <a:r>
              <a:rPr lang="en-US" dirty="0">
                <a:sym typeface="Wingdings" panose="05000000000000000000" pitchFamily="2" charset="2"/>
              </a:rPr>
              <a:t> </a:t>
            </a:r>
            <a:r>
              <a:rPr lang="en-US" dirty="0" err="1">
                <a:sym typeface="Wingdings" panose="05000000000000000000" pitchFamily="2" charset="2"/>
              </a:rPr>
              <a:t>deze</a:t>
            </a:r>
            <a:r>
              <a:rPr lang="en-US" dirty="0">
                <a:sym typeface="Wingdings" panose="05000000000000000000" pitchFamily="2" charset="2"/>
              </a:rPr>
              <a:t> </a:t>
            </a:r>
            <a:r>
              <a:rPr lang="en-US" dirty="0" err="1">
                <a:sym typeface="Wingdings" panose="05000000000000000000" pitchFamily="2" charset="2"/>
              </a:rPr>
              <a:t>rechthoek</a:t>
            </a:r>
            <a:r>
              <a:rPr lang="en-US" dirty="0">
                <a:sym typeface="Wingdings" panose="05000000000000000000" pitchFamily="2" charset="2"/>
              </a:rPr>
              <a:t> </a:t>
            </a:r>
            <a:r>
              <a:rPr lang="en-US" dirty="0" err="1">
                <a:sym typeface="Wingdings" panose="05000000000000000000" pitchFamily="2" charset="2"/>
              </a:rPr>
              <a:t>kan</a:t>
            </a:r>
            <a:r>
              <a:rPr lang="en-US" dirty="0">
                <a:sym typeface="Wingdings" panose="05000000000000000000" pitchFamily="2" charset="2"/>
              </a:rPr>
              <a:t> </a:t>
            </a:r>
            <a:r>
              <a:rPr lang="en-US" dirty="0" err="1">
                <a:sym typeface="Wingdings" panose="05000000000000000000" pitchFamily="2" charset="2"/>
              </a:rPr>
              <a:t>geen</a:t>
            </a:r>
            <a:r>
              <a:rPr lang="en-US" dirty="0">
                <a:sym typeface="Wingdings" panose="05000000000000000000" pitchFamily="2" charset="2"/>
              </a:rPr>
              <a:t> correct product </a:t>
            </a:r>
            <a:r>
              <a:rPr lang="en-US" dirty="0" err="1">
                <a:sym typeface="Wingdings" panose="05000000000000000000" pitchFamily="2" charset="2"/>
              </a:rPr>
              <a:t>opleveren</a:t>
            </a:r>
            <a:r>
              <a:rPr lang="en-US" dirty="0">
                <a:sym typeface="Wingdings" panose="05000000000000000000" pitchFamily="2" charset="2"/>
              </a:rPr>
              <a:t>, je </a:t>
            </a:r>
            <a:r>
              <a:rPr lang="en-US" dirty="0" err="1">
                <a:sym typeface="Wingdings" panose="05000000000000000000" pitchFamily="2" charset="2"/>
              </a:rPr>
              <a:t>moet</a:t>
            </a:r>
            <a:r>
              <a:rPr lang="en-US" dirty="0">
                <a:sym typeface="Wingdings" panose="05000000000000000000" pitchFamily="2" charset="2"/>
              </a:rPr>
              <a:t> </a:t>
            </a:r>
            <a:r>
              <a:rPr lang="en-US" dirty="0" err="1">
                <a:sym typeface="Wingdings" panose="05000000000000000000" pitchFamily="2" charset="2"/>
              </a:rPr>
              <a:t>dit</a:t>
            </a:r>
            <a:r>
              <a:rPr lang="en-US" dirty="0">
                <a:sym typeface="Wingdings" panose="05000000000000000000" pitchFamily="2" charset="2"/>
              </a:rPr>
              <a:t> </a:t>
            </a:r>
            <a:r>
              <a:rPr lang="en-US" dirty="0" err="1">
                <a:sym typeface="Wingdings" panose="05000000000000000000" pitchFamily="2" charset="2"/>
              </a:rPr>
              <a:t>opsplitsen</a:t>
            </a:r>
            <a:r>
              <a:rPr lang="en-US" dirty="0">
                <a:sym typeface="Wingdings" panose="05000000000000000000" pitchFamily="2" charset="2"/>
              </a:rPr>
              <a:t> in twee</a:t>
            </a:r>
            <a:endParaRPr lang="nl-BE" dirty="0"/>
          </a:p>
          <a:p>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18</a:t>
            </a:fld>
            <a:endParaRPr lang="nl-BE"/>
          </a:p>
        </p:txBody>
      </p:sp>
    </p:spTree>
    <p:extLst>
      <p:ext uri="{BB962C8B-B14F-4D97-AF65-F5344CB8AC3E}">
        <p14:creationId xmlns:p14="http://schemas.microsoft.com/office/powerpoint/2010/main" val="3046267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19</a:t>
            </a:fld>
            <a:endParaRPr lang="nl-BE"/>
          </a:p>
        </p:txBody>
      </p:sp>
    </p:spTree>
    <p:extLst>
      <p:ext uri="{BB962C8B-B14F-4D97-AF65-F5344CB8AC3E}">
        <p14:creationId xmlns:p14="http://schemas.microsoft.com/office/powerpoint/2010/main" val="2206709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20</a:t>
            </a:fld>
            <a:endParaRPr lang="nl-BE"/>
          </a:p>
        </p:txBody>
      </p:sp>
    </p:spTree>
    <p:extLst>
      <p:ext uri="{BB962C8B-B14F-4D97-AF65-F5344CB8AC3E}">
        <p14:creationId xmlns:p14="http://schemas.microsoft.com/office/powerpoint/2010/main" val="3126607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22</a:t>
            </a:fld>
            <a:endParaRPr lang="nl-BE"/>
          </a:p>
        </p:txBody>
      </p:sp>
    </p:spTree>
    <p:extLst>
      <p:ext uri="{BB962C8B-B14F-4D97-AF65-F5344CB8AC3E}">
        <p14:creationId xmlns:p14="http://schemas.microsoft.com/office/powerpoint/2010/main" val="724812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 </a:t>
            </a:r>
            <a:r>
              <a:rPr lang="en-US" dirty="0" err="1"/>
              <a:t>resultaat</a:t>
            </a:r>
            <a:r>
              <a:rPr lang="en-US" dirty="0"/>
              <a:t> </a:t>
            </a:r>
            <a:r>
              <a:rPr lang="en-US" dirty="0" err="1"/>
              <a:t>zal</a:t>
            </a:r>
            <a:r>
              <a:rPr lang="en-US" dirty="0"/>
              <a:t> </a:t>
            </a:r>
            <a:r>
              <a:rPr lang="en-US" dirty="0" err="1"/>
              <a:t>niet</a:t>
            </a:r>
            <a:r>
              <a:rPr lang="en-US" dirty="0"/>
              <a:t> </a:t>
            </a:r>
            <a:r>
              <a:rPr lang="en-US" dirty="0" err="1"/>
              <a:t>altijd</a:t>
            </a:r>
            <a:r>
              <a:rPr lang="en-US" dirty="0"/>
              <a:t> </a:t>
            </a:r>
            <a:r>
              <a:rPr lang="en-US" dirty="0" err="1"/>
              <a:t>hetzelfde</a:t>
            </a:r>
            <a:r>
              <a:rPr lang="en-US" dirty="0"/>
              <a:t> </a:t>
            </a:r>
            <a:r>
              <a:rPr lang="en-US" dirty="0" err="1"/>
              <a:t>zijn</a:t>
            </a:r>
            <a:r>
              <a:rPr lang="en-US" dirty="0"/>
              <a:t>, </a:t>
            </a:r>
            <a:r>
              <a:rPr lang="en-US" dirty="0" err="1"/>
              <a:t>soms</a:t>
            </a:r>
            <a:r>
              <a:rPr lang="en-US" dirty="0"/>
              <a:t> is de </a:t>
            </a:r>
            <a:r>
              <a:rPr lang="en-US" dirty="0" err="1"/>
              <a:t>ene</a:t>
            </a:r>
            <a:r>
              <a:rPr lang="en-US" dirty="0"/>
              <a:t> </a:t>
            </a:r>
            <a:r>
              <a:rPr lang="en-US" dirty="0" err="1"/>
              <a:t>eenvoudiger</a:t>
            </a:r>
            <a:r>
              <a:rPr lang="en-US" dirty="0"/>
              <a:t> dan de </a:t>
            </a:r>
            <a:r>
              <a:rPr lang="en-US" dirty="0" err="1"/>
              <a:t>andere</a:t>
            </a:r>
            <a:r>
              <a:rPr lang="en-US" dirty="0"/>
              <a:t>.</a:t>
            </a:r>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23</a:t>
            </a:fld>
            <a:endParaRPr lang="nl-BE"/>
          </a:p>
        </p:txBody>
      </p:sp>
    </p:spTree>
    <p:extLst>
      <p:ext uri="{BB962C8B-B14F-4D97-AF65-F5344CB8AC3E}">
        <p14:creationId xmlns:p14="http://schemas.microsoft.com/office/powerpoint/2010/main" val="60491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Hoe </a:t>
            </a:r>
            <a:r>
              <a:rPr lang="en-US" dirty="0" err="1"/>
              <a:t>kun</a:t>
            </a:r>
            <a:r>
              <a:rPr lang="en-US" dirty="0"/>
              <a:t> je ZIEN </a:t>
            </a:r>
            <a:r>
              <a:rPr lang="en-US" dirty="0" err="1"/>
              <a:t>welke</a:t>
            </a:r>
            <a:r>
              <a:rPr lang="en-US" dirty="0"/>
              <a:t> </a:t>
            </a:r>
            <a:r>
              <a:rPr lang="en-US" dirty="0" err="1"/>
              <a:t>methode</a:t>
            </a:r>
            <a:r>
              <a:rPr lang="en-US" dirty="0"/>
              <a:t> de </a:t>
            </a:r>
            <a:r>
              <a:rPr lang="en-US" dirty="0" err="1"/>
              <a:t>eenvoudigste</a:t>
            </a:r>
            <a:r>
              <a:rPr lang="en-US" dirty="0"/>
              <a:t> </a:t>
            </a:r>
            <a:r>
              <a:rPr lang="en-US" dirty="0" err="1"/>
              <a:t>uitdrukking</a:t>
            </a:r>
            <a:r>
              <a:rPr lang="en-US" dirty="0"/>
              <a:t> </a:t>
            </a:r>
            <a:r>
              <a:rPr lang="en-US" dirty="0" err="1"/>
              <a:t>zal</a:t>
            </a:r>
            <a:r>
              <a:rPr lang="en-US" dirty="0"/>
              <a:t> </a:t>
            </a:r>
            <a:r>
              <a:rPr lang="en-US" dirty="0" err="1"/>
              <a:t>opleveren</a:t>
            </a:r>
            <a:r>
              <a:rPr lang="en-US" dirty="0"/>
              <a:t>?</a:t>
            </a:r>
          </a:p>
          <a:p>
            <a:r>
              <a:rPr lang="en-US" dirty="0"/>
              <a:t>Als er 1 </a:t>
            </a:r>
            <a:r>
              <a:rPr lang="en-US" dirty="0" err="1"/>
              <a:t>methode</a:t>
            </a:r>
            <a:r>
              <a:rPr lang="en-US" dirty="0"/>
              <a:t> </a:t>
            </a:r>
            <a:r>
              <a:rPr lang="en-US" dirty="0" err="1"/>
              <a:t>duidelijk</a:t>
            </a:r>
            <a:r>
              <a:rPr lang="en-US" dirty="0"/>
              <a:t> </a:t>
            </a:r>
            <a:r>
              <a:rPr lang="en-US" b="1" dirty="0"/>
              <a:t>minder of </a:t>
            </a:r>
            <a:r>
              <a:rPr lang="en-US" b="1" dirty="0" err="1"/>
              <a:t>grotere</a:t>
            </a:r>
            <a:r>
              <a:rPr lang="en-US" b="1" dirty="0"/>
              <a:t> </a:t>
            </a:r>
            <a:r>
              <a:rPr lang="en-US" b="1" dirty="0" err="1"/>
              <a:t>rechthoeken</a:t>
            </a:r>
            <a:r>
              <a:rPr lang="en-US" b="1" dirty="0"/>
              <a:t> </a:t>
            </a:r>
            <a:r>
              <a:rPr lang="en-US" b="1" dirty="0" err="1"/>
              <a:t>gebruikt</a:t>
            </a:r>
            <a:r>
              <a:rPr lang="en-US" dirty="0"/>
              <a:t>, </a:t>
            </a:r>
            <a:r>
              <a:rPr lang="en-US" dirty="0" err="1"/>
              <a:t>zal</a:t>
            </a:r>
            <a:r>
              <a:rPr lang="en-US" dirty="0"/>
              <a:t> die de </a:t>
            </a:r>
            <a:r>
              <a:rPr lang="en-US" dirty="0" err="1"/>
              <a:t>eenvoudigste</a:t>
            </a:r>
            <a:r>
              <a:rPr lang="en-US" dirty="0"/>
              <a:t> </a:t>
            </a:r>
            <a:r>
              <a:rPr lang="en-US" dirty="0" err="1"/>
              <a:t>uitdrukking</a:t>
            </a:r>
            <a:r>
              <a:rPr lang="en-US" dirty="0"/>
              <a:t> </a:t>
            </a:r>
            <a:r>
              <a:rPr lang="en-US" dirty="0" err="1"/>
              <a:t>opleveren</a:t>
            </a:r>
            <a:r>
              <a:rPr lang="en-US" dirty="0"/>
              <a:t>.</a:t>
            </a:r>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26</a:t>
            </a:fld>
            <a:endParaRPr lang="nl-BE"/>
          </a:p>
        </p:txBody>
      </p:sp>
    </p:spTree>
    <p:extLst>
      <p:ext uri="{BB962C8B-B14F-4D97-AF65-F5344CB8AC3E}">
        <p14:creationId xmlns:p14="http://schemas.microsoft.com/office/powerpoint/2010/main" val="3649351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Hier</a:t>
            </a:r>
            <a:r>
              <a:rPr lang="en-US" dirty="0"/>
              <a:t> </a:t>
            </a:r>
            <a:r>
              <a:rPr lang="en-US" dirty="0" err="1"/>
              <a:t>kun</a:t>
            </a:r>
            <a:r>
              <a:rPr lang="en-US" dirty="0"/>
              <a:t> je </a:t>
            </a:r>
            <a:r>
              <a:rPr lang="en-US" dirty="0" err="1"/>
              <a:t>kiezen</a:t>
            </a:r>
            <a:r>
              <a:rPr lang="en-US" dirty="0"/>
              <a:t> </a:t>
            </a:r>
            <a:r>
              <a:rPr lang="en-US" dirty="0" err="1"/>
              <a:t>welke</a:t>
            </a:r>
            <a:r>
              <a:rPr lang="en-US" dirty="0"/>
              <a:t> </a:t>
            </a:r>
            <a:r>
              <a:rPr lang="en-US" dirty="0" err="1"/>
              <a:t>methode</a:t>
            </a:r>
            <a:r>
              <a:rPr lang="en-US" dirty="0"/>
              <a:t> je </a:t>
            </a:r>
            <a:r>
              <a:rPr lang="en-US" dirty="0" err="1"/>
              <a:t>aanreikt</a:t>
            </a:r>
            <a:r>
              <a:rPr lang="en-US" dirty="0"/>
              <a:t>: “</a:t>
            </a:r>
            <a:r>
              <a:rPr lang="en-US" dirty="0" err="1"/>
              <a:t>vouw</a:t>
            </a:r>
            <a:r>
              <a:rPr lang="en-US" dirty="0"/>
              <a:t>”-</a:t>
            </a:r>
            <a:r>
              <a:rPr lang="en-US" dirty="0" err="1"/>
              <a:t>methode</a:t>
            </a:r>
            <a:r>
              <a:rPr lang="en-US" dirty="0"/>
              <a:t> of “</a:t>
            </a:r>
            <a:r>
              <a:rPr lang="en-US" dirty="0" err="1"/>
              <a:t>lagen</a:t>
            </a:r>
            <a:r>
              <a:rPr lang="en-US" dirty="0"/>
              <a:t>”-</a:t>
            </a:r>
            <a:r>
              <a:rPr lang="en-US" dirty="0" err="1"/>
              <a:t>methode</a:t>
            </a:r>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27</a:t>
            </a:fld>
            <a:endParaRPr lang="nl-BE"/>
          </a:p>
        </p:txBody>
      </p:sp>
    </p:spTree>
    <p:extLst>
      <p:ext uri="{BB962C8B-B14F-4D97-AF65-F5344CB8AC3E}">
        <p14:creationId xmlns:p14="http://schemas.microsoft.com/office/powerpoint/2010/main" val="3776078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28</a:t>
            </a:fld>
            <a:endParaRPr lang="nl-BE"/>
          </a:p>
        </p:txBody>
      </p:sp>
    </p:spTree>
    <p:extLst>
      <p:ext uri="{BB962C8B-B14F-4D97-AF65-F5344CB8AC3E}">
        <p14:creationId xmlns:p14="http://schemas.microsoft.com/office/powerpoint/2010/main" val="2950389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Te bewijzen aan de hand van waarheidstabellen</a:t>
            </a:r>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30</a:t>
            </a:fld>
            <a:endParaRPr lang="nl-BE"/>
          </a:p>
        </p:txBody>
      </p:sp>
    </p:spTree>
    <p:extLst>
      <p:ext uri="{BB962C8B-B14F-4D97-AF65-F5344CB8AC3E}">
        <p14:creationId xmlns:p14="http://schemas.microsoft.com/office/powerpoint/2010/main" val="2527273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8</a:t>
            </a:fld>
            <a:endParaRPr lang="nl-BE"/>
          </a:p>
        </p:txBody>
      </p:sp>
    </p:spTree>
    <p:extLst>
      <p:ext uri="{BB962C8B-B14F-4D97-AF65-F5344CB8AC3E}">
        <p14:creationId xmlns:p14="http://schemas.microsoft.com/office/powerpoint/2010/main" val="217493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Te bewijzen aan de hand van waarheidstabellen</a:t>
            </a:r>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31</a:t>
            </a:fld>
            <a:endParaRPr lang="nl-BE"/>
          </a:p>
        </p:txBody>
      </p:sp>
    </p:spTree>
    <p:extLst>
      <p:ext uri="{BB962C8B-B14F-4D97-AF65-F5344CB8AC3E}">
        <p14:creationId xmlns:p14="http://schemas.microsoft.com/office/powerpoint/2010/main" val="3893021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32</a:t>
            </a:fld>
            <a:endParaRPr lang="nl-BE"/>
          </a:p>
        </p:txBody>
      </p:sp>
    </p:spTree>
    <p:extLst>
      <p:ext uri="{BB962C8B-B14F-4D97-AF65-F5344CB8AC3E}">
        <p14:creationId xmlns:p14="http://schemas.microsoft.com/office/powerpoint/2010/main" val="2789863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50000"/>
              </a:lnSpc>
            </a:pPr>
            <a:r>
              <a:rPr lang="en-US" sz="1200" i="1" dirty="0"/>
              <a:t>Hoe </a:t>
            </a:r>
            <a:r>
              <a:rPr lang="en-US" sz="1200" i="1" dirty="0" err="1"/>
              <a:t>kun</a:t>
            </a:r>
            <a:r>
              <a:rPr lang="en-US" sz="1200" i="1" dirty="0"/>
              <a:t> je in het KD </a:t>
            </a:r>
            <a:r>
              <a:rPr lang="en-US" sz="1200" i="1" dirty="0" err="1"/>
              <a:t>meteen</a:t>
            </a:r>
            <a:r>
              <a:rPr lang="en-US" sz="1200" i="1" dirty="0"/>
              <a:t> </a:t>
            </a:r>
            <a:r>
              <a:rPr lang="en-US" sz="1200" i="1" dirty="0" err="1"/>
              <a:t>zien</a:t>
            </a:r>
            <a:r>
              <a:rPr lang="en-US" sz="1200" i="1" dirty="0"/>
              <a:t> </a:t>
            </a:r>
            <a:r>
              <a:rPr lang="en-US" sz="1200" i="1" dirty="0" err="1"/>
              <a:t>dat</a:t>
            </a:r>
            <a:r>
              <a:rPr lang="en-US" sz="1200" i="1" dirty="0"/>
              <a:t> </a:t>
            </a:r>
            <a:r>
              <a:rPr lang="en-US" sz="1200" i="1" dirty="0" err="1"/>
              <a:t>methode</a:t>
            </a:r>
            <a:r>
              <a:rPr lang="en-US" sz="1200" i="1" dirty="0"/>
              <a:t> 2 (met </a:t>
            </a:r>
            <a:r>
              <a:rPr lang="en-US" sz="1200" i="1" dirty="0" err="1"/>
              <a:t>nullen</a:t>
            </a:r>
            <a:r>
              <a:rPr lang="en-US" sz="1200" i="1" dirty="0"/>
              <a:t>) de </a:t>
            </a:r>
            <a:r>
              <a:rPr lang="en-US" sz="1200" i="1" dirty="0" err="1"/>
              <a:t>eenvoudigste</a:t>
            </a:r>
            <a:r>
              <a:rPr lang="en-US" sz="1200" i="1" dirty="0"/>
              <a:t> </a:t>
            </a:r>
            <a:r>
              <a:rPr lang="en-US" sz="1200" i="1" dirty="0" err="1"/>
              <a:t>uitdrukking</a:t>
            </a:r>
            <a:r>
              <a:rPr lang="en-US" sz="1200" i="1" dirty="0"/>
              <a:t> </a:t>
            </a:r>
            <a:r>
              <a:rPr lang="en-US" sz="1200" i="1" dirty="0" err="1"/>
              <a:t>zal</a:t>
            </a:r>
            <a:r>
              <a:rPr lang="en-US" sz="1200" i="1" dirty="0"/>
              <a:t> </a:t>
            </a:r>
            <a:r>
              <a:rPr lang="en-US" sz="1200" i="1" dirty="0" err="1"/>
              <a:t>opleveren</a:t>
            </a:r>
            <a:r>
              <a:rPr lang="en-US" sz="1200" i="1" dirty="0"/>
              <a:t>?</a:t>
            </a:r>
          </a:p>
          <a:p>
            <a:pPr>
              <a:lnSpc>
                <a:spcPct val="150000"/>
              </a:lnSpc>
            </a:pPr>
            <a:r>
              <a:rPr lang="en-US" sz="1200" dirty="0" err="1"/>
              <a:t>methode</a:t>
            </a:r>
            <a:r>
              <a:rPr lang="en-US" sz="1200" dirty="0"/>
              <a:t> 1 (</a:t>
            </a:r>
            <a:r>
              <a:rPr lang="en-US" sz="1200" dirty="0" err="1"/>
              <a:t>enen</a:t>
            </a:r>
            <a:r>
              <a:rPr lang="en-US" sz="1200" dirty="0"/>
              <a:t>): 2 </a:t>
            </a:r>
            <a:r>
              <a:rPr lang="en-US" sz="1200" dirty="0" err="1"/>
              <a:t>rechthoeken</a:t>
            </a:r>
            <a:r>
              <a:rPr lang="en-US" sz="1200" dirty="0"/>
              <a:t> van </a:t>
            </a:r>
            <a:r>
              <a:rPr lang="en-US" sz="1200" dirty="0" err="1"/>
              <a:t>telkens</a:t>
            </a:r>
            <a:r>
              <a:rPr lang="en-US" sz="1200" dirty="0"/>
              <a:t> 2 </a:t>
            </a:r>
            <a:r>
              <a:rPr lang="en-US" sz="1200" dirty="0" err="1"/>
              <a:t>cellen</a:t>
            </a:r>
            <a:r>
              <a:rPr lang="en-US" sz="1200" dirty="0"/>
              <a:t> </a:t>
            </a:r>
          </a:p>
          <a:p>
            <a:pPr>
              <a:lnSpc>
                <a:spcPct val="150000"/>
              </a:lnSpc>
            </a:pPr>
            <a:r>
              <a:rPr lang="en-US" sz="1200" dirty="0" err="1"/>
              <a:t>methode</a:t>
            </a:r>
            <a:r>
              <a:rPr lang="en-US" sz="1200" dirty="0"/>
              <a:t> 2 (</a:t>
            </a:r>
            <a:r>
              <a:rPr lang="en-US" sz="1200" dirty="0" err="1"/>
              <a:t>nullen</a:t>
            </a:r>
            <a:r>
              <a:rPr lang="en-US" sz="1200" dirty="0"/>
              <a:t>): 2 </a:t>
            </a:r>
            <a:r>
              <a:rPr lang="en-US" sz="1200" dirty="0" err="1"/>
              <a:t>rechthoeken</a:t>
            </a:r>
            <a:r>
              <a:rPr lang="en-US" sz="1200" dirty="0"/>
              <a:t>, maar 1 van </a:t>
            </a:r>
            <a:r>
              <a:rPr lang="en-US" sz="1200" dirty="0" err="1"/>
              <a:t>deze</a:t>
            </a:r>
            <a:r>
              <a:rPr lang="en-US" sz="1200" dirty="0"/>
              <a:t> is </a:t>
            </a:r>
            <a:r>
              <a:rPr lang="en-US" sz="1200" b="1" dirty="0" err="1"/>
              <a:t>groter</a:t>
            </a:r>
            <a:r>
              <a:rPr lang="en-US" sz="1200" dirty="0"/>
              <a:t> =&gt; </a:t>
            </a:r>
            <a:r>
              <a:rPr lang="en-US" sz="1200" b="1" dirty="0" err="1"/>
              <a:t>optimaler</a:t>
            </a:r>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33</a:t>
            </a:fld>
            <a:endParaRPr lang="nl-BE"/>
          </a:p>
        </p:txBody>
      </p:sp>
    </p:spTree>
    <p:extLst>
      <p:ext uri="{BB962C8B-B14F-4D97-AF65-F5344CB8AC3E}">
        <p14:creationId xmlns:p14="http://schemas.microsoft.com/office/powerpoint/2010/main" val="1220442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50000"/>
              </a:lnSpc>
            </a:pPr>
            <a:r>
              <a:rPr lang="en-US" sz="1200" i="1" dirty="0"/>
              <a:t>Hoe </a:t>
            </a:r>
            <a:r>
              <a:rPr lang="en-US" sz="1200" i="1" dirty="0" err="1"/>
              <a:t>kun</a:t>
            </a:r>
            <a:r>
              <a:rPr lang="en-US" sz="1200" i="1" dirty="0"/>
              <a:t> je in het KD </a:t>
            </a:r>
            <a:r>
              <a:rPr lang="en-US" sz="1200" i="1" dirty="0" err="1"/>
              <a:t>meteen</a:t>
            </a:r>
            <a:r>
              <a:rPr lang="en-US" sz="1200" i="1" dirty="0"/>
              <a:t> </a:t>
            </a:r>
            <a:r>
              <a:rPr lang="en-US" sz="1200" i="1" dirty="0" err="1"/>
              <a:t>zien</a:t>
            </a:r>
            <a:r>
              <a:rPr lang="en-US" sz="1200" i="1" dirty="0"/>
              <a:t> </a:t>
            </a:r>
            <a:r>
              <a:rPr lang="en-US" sz="1200" i="1" dirty="0" err="1"/>
              <a:t>dat</a:t>
            </a:r>
            <a:r>
              <a:rPr lang="en-US" sz="1200" i="1" dirty="0"/>
              <a:t> </a:t>
            </a:r>
            <a:r>
              <a:rPr lang="en-US" sz="1200" i="1" dirty="0" err="1"/>
              <a:t>methode</a:t>
            </a:r>
            <a:r>
              <a:rPr lang="en-US" sz="1200" i="1" dirty="0"/>
              <a:t> 2 (met </a:t>
            </a:r>
            <a:r>
              <a:rPr lang="en-US" sz="1200" i="1" dirty="0" err="1"/>
              <a:t>nullen</a:t>
            </a:r>
            <a:r>
              <a:rPr lang="en-US" sz="1200" i="1" dirty="0"/>
              <a:t>) de </a:t>
            </a:r>
            <a:r>
              <a:rPr lang="en-US" sz="1200" i="1" dirty="0" err="1"/>
              <a:t>eenvoudigste</a:t>
            </a:r>
            <a:r>
              <a:rPr lang="en-US" sz="1200" i="1" dirty="0"/>
              <a:t> </a:t>
            </a:r>
            <a:r>
              <a:rPr lang="en-US" sz="1200" i="1" dirty="0" err="1"/>
              <a:t>uitdrukking</a:t>
            </a:r>
            <a:r>
              <a:rPr lang="en-US" sz="1200" i="1" dirty="0"/>
              <a:t> </a:t>
            </a:r>
            <a:r>
              <a:rPr lang="en-US" sz="1200" i="1" dirty="0" err="1"/>
              <a:t>zal</a:t>
            </a:r>
            <a:r>
              <a:rPr lang="en-US" sz="1200" i="1" dirty="0"/>
              <a:t> </a:t>
            </a:r>
            <a:r>
              <a:rPr lang="en-US" sz="1200" i="1" dirty="0" err="1"/>
              <a:t>opleveren</a:t>
            </a:r>
            <a:r>
              <a:rPr lang="en-US" sz="1200" i="1" dirty="0"/>
              <a:t>?</a:t>
            </a:r>
          </a:p>
          <a:p>
            <a:pPr>
              <a:lnSpc>
                <a:spcPct val="150000"/>
              </a:lnSpc>
            </a:pPr>
            <a:r>
              <a:rPr lang="en-US" sz="1200" dirty="0" err="1"/>
              <a:t>methode</a:t>
            </a:r>
            <a:r>
              <a:rPr lang="en-US" sz="1200" dirty="0"/>
              <a:t> 1 (</a:t>
            </a:r>
            <a:r>
              <a:rPr lang="en-US" sz="1200" dirty="0" err="1"/>
              <a:t>enen</a:t>
            </a:r>
            <a:r>
              <a:rPr lang="en-US" sz="1200" dirty="0"/>
              <a:t>): 2 </a:t>
            </a:r>
            <a:r>
              <a:rPr lang="en-US" sz="1200" dirty="0" err="1"/>
              <a:t>rechthoeken</a:t>
            </a:r>
            <a:r>
              <a:rPr lang="en-US" sz="1200" dirty="0"/>
              <a:t> van </a:t>
            </a:r>
            <a:r>
              <a:rPr lang="en-US" sz="1200" dirty="0" err="1"/>
              <a:t>telkens</a:t>
            </a:r>
            <a:r>
              <a:rPr lang="en-US" sz="1200" dirty="0"/>
              <a:t> 2 </a:t>
            </a:r>
            <a:r>
              <a:rPr lang="en-US" sz="1200" dirty="0" err="1"/>
              <a:t>cellen</a:t>
            </a:r>
            <a:r>
              <a:rPr lang="en-US" sz="1200" dirty="0"/>
              <a:t> </a:t>
            </a:r>
          </a:p>
          <a:p>
            <a:pPr>
              <a:lnSpc>
                <a:spcPct val="150000"/>
              </a:lnSpc>
            </a:pPr>
            <a:r>
              <a:rPr lang="en-US" sz="1200" dirty="0" err="1"/>
              <a:t>methode</a:t>
            </a:r>
            <a:r>
              <a:rPr lang="en-US" sz="1200" dirty="0"/>
              <a:t> 2 (</a:t>
            </a:r>
            <a:r>
              <a:rPr lang="en-US" sz="1200" dirty="0" err="1"/>
              <a:t>nullen</a:t>
            </a:r>
            <a:r>
              <a:rPr lang="en-US" sz="1200" dirty="0"/>
              <a:t>): 2 </a:t>
            </a:r>
            <a:r>
              <a:rPr lang="en-US" sz="1200" dirty="0" err="1"/>
              <a:t>rechthoeken</a:t>
            </a:r>
            <a:r>
              <a:rPr lang="en-US" sz="1200" dirty="0"/>
              <a:t>, maar 1 van </a:t>
            </a:r>
            <a:r>
              <a:rPr lang="en-US" sz="1200" dirty="0" err="1"/>
              <a:t>deze</a:t>
            </a:r>
            <a:r>
              <a:rPr lang="en-US" sz="1200" dirty="0"/>
              <a:t> is </a:t>
            </a:r>
            <a:r>
              <a:rPr lang="en-US" sz="1200" b="1" dirty="0" err="1"/>
              <a:t>groter</a:t>
            </a:r>
            <a:r>
              <a:rPr lang="en-US" sz="1200" dirty="0"/>
              <a:t> =&gt; </a:t>
            </a:r>
            <a:r>
              <a:rPr lang="en-US" sz="1200" b="1" dirty="0" err="1"/>
              <a:t>optimaler</a:t>
            </a:r>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34</a:t>
            </a:fld>
            <a:endParaRPr lang="nl-BE"/>
          </a:p>
        </p:txBody>
      </p:sp>
    </p:spTree>
    <p:extLst>
      <p:ext uri="{BB962C8B-B14F-4D97-AF65-F5344CB8AC3E}">
        <p14:creationId xmlns:p14="http://schemas.microsoft.com/office/powerpoint/2010/main" val="2201290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 ofwel herleiden naar DNV door vermenigvuldigen met 1 of de uitleg geven: wanneer term = minimale term -&gt; 1 vakje met 1 aanduiden; wanneer term 1 variabele minder heeft dan minimale term dan 2</a:t>
            </a:r>
            <a:r>
              <a:rPr lang="nl-BE" baseline="30000" dirty="0"/>
              <a:t>1</a:t>
            </a:r>
            <a:r>
              <a:rPr lang="nl-BE" dirty="0"/>
              <a:t> vakjes aanduiden, die vakjes die overeenstemmen met de variabelen in de term; wanneer term 2 variabelen minder heeft dan minimale term dan 2² vakjes aanduiden enz.</a:t>
            </a:r>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9</a:t>
            </a:fld>
            <a:endParaRPr lang="nl-BE"/>
          </a:p>
        </p:txBody>
      </p:sp>
    </p:spTree>
    <p:extLst>
      <p:ext uri="{BB962C8B-B14F-4D97-AF65-F5344CB8AC3E}">
        <p14:creationId xmlns:p14="http://schemas.microsoft.com/office/powerpoint/2010/main" val="428469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10</a:t>
            </a:fld>
            <a:endParaRPr lang="nl-BE"/>
          </a:p>
        </p:txBody>
      </p:sp>
    </p:spTree>
    <p:extLst>
      <p:ext uri="{BB962C8B-B14F-4D97-AF65-F5344CB8AC3E}">
        <p14:creationId xmlns:p14="http://schemas.microsoft.com/office/powerpoint/2010/main" val="228337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Dit</a:t>
            </a:r>
            <a:r>
              <a:rPr lang="en-US" dirty="0"/>
              <a:t> is </a:t>
            </a:r>
            <a:r>
              <a:rPr lang="en-US" dirty="0" err="1"/>
              <a:t>eigenlijk</a:t>
            </a:r>
            <a:r>
              <a:rPr lang="en-US" dirty="0"/>
              <a:t> </a:t>
            </a:r>
            <a:r>
              <a:rPr lang="en-US" dirty="0" err="1"/>
              <a:t>nodeloos</a:t>
            </a:r>
            <a:r>
              <a:rPr lang="en-US" dirty="0"/>
              <a:t> </a:t>
            </a:r>
            <a:r>
              <a:rPr lang="en-US" dirty="0" err="1"/>
              <a:t>gecompliceerd</a:t>
            </a:r>
            <a:r>
              <a:rPr lang="en-US" dirty="0"/>
              <a:t>… </a:t>
            </a:r>
            <a:r>
              <a:rPr lang="en-US" dirty="0" err="1"/>
              <a:t>Denk</a:t>
            </a:r>
            <a:r>
              <a:rPr lang="en-US" dirty="0"/>
              <a:t> </a:t>
            </a:r>
            <a:r>
              <a:rPr lang="en-US" dirty="0" err="1"/>
              <a:t>gewoon</a:t>
            </a:r>
            <a:r>
              <a:rPr lang="en-US" dirty="0"/>
              <a:t> </a:t>
            </a:r>
            <a:r>
              <a:rPr lang="en-US" dirty="0" err="1"/>
              <a:t>logisch</a:t>
            </a:r>
            <a:r>
              <a:rPr lang="en-US" dirty="0"/>
              <a:t> </a:t>
            </a:r>
            <a:r>
              <a:rPr lang="en-US" dirty="0" err="1"/>
              <a:t>na</a:t>
            </a:r>
            <a:r>
              <a:rPr lang="en-US" dirty="0"/>
              <a:t>!</a:t>
            </a:r>
          </a:p>
          <a:p>
            <a:r>
              <a:rPr lang="en-US" dirty="0" err="1"/>
              <a:t>Vertrek</a:t>
            </a:r>
            <a:r>
              <a:rPr lang="en-US" dirty="0"/>
              <a:t> van </a:t>
            </a:r>
            <a:r>
              <a:rPr lang="en-US" dirty="0" err="1"/>
              <a:t>allemaal</a:t>
            </a:r>
            <a:r>
              <a:rPr lang="en-US" dirty="0"/>
              <a:t> </a:t>
            </a:r>
            <a:r>
              <a:rPr lang="en-US" dirty="0" err="1"/>
              <a:t>complementen</a:t>
            </a:r>
            <a:r>
              <a:rPr lang="en-US" dirty="0"/>
              <a:t>, doe </a:t>
            </a:r>
            <a:r>
              <a:rPr lang="en-US" dirty="0" err="1"/>
              <a:t>achteraan</a:t>
            </a:r>
            <a:r>
              <a:rPr lang="en-US" dirty="0"/>
              <a:t> </a:t>
            </a:r>
            <a:r>
              <a:rPr lang="en-US" dirty="0" err="1"/>
              <a:t>een</a:t>
            </a:r>
            <a:r>
              <a:rPr lang="en-US" dirty="0"/>
              <a:t> complement </a:t>
            </a:r>
            <a:r>
              <a:rPr lang="en-US" dirty="0" err="1"/>
              <a:t>weg</a:t>
            </a:r>
            <a:r>
              <a:rPr lang="en-US" dirty="0"/>
              <a:t>. De </a:t>
            </a:r>
            <a:r>
              <a:rPr lang="en-US" dirty="0" err="1"/>
              <a:t>volgende</a:t>
            </a:r>
            <a:r>
              <a:rPr lang="en-US" dirty="0"/>
              <a:t> mag maar 1 </a:t>
            </a:r>
            <a:r>
              <a:rPr lang="en-US" dirty="0" err="1"/>
              <a:t>verschillen</a:t>
            </a:r>
            <a:r>
              <a:rPr lang="en-US" dirty="0"/>
              <a:t> </a:t>
            </a:r>
            <a:r>
              <a:rPr lang="en-US" dirty="0">
                <a:sym typeface="Wingdings" panose="05000000000000000000" pitchFamily="2" charset="2"/>
              </a:rPr>
              <a:t> pas de </a:t>
            </a:r>
            <a:r>
              <a:rPr lang="en-US" dirty="0" err="1">
                <a:sym typeface="Wingdings" panose="05000000000000000000" pitchFamily="2" charset="2"/>
              </a:rPr>
              <a:t>vorige</a:t>
            </a:r>
            <a:r>
              <a:rPr lang="en-US" dirty="0">
                <a:sym typeface="Wingdings" panose="05000000000000000000" pitchFamily="2" charset="2"/>
              </a:rPr>
              <a:t> </a:t>
            </a:r>
            <a:r>
              <a:rPr lang="en-US" dirty="0" err="1">
                <a:sym typeface="Wingdings" panose="05000000000000000000" pitchFamily="2" charset="2"/>
              </a:rPr>
              <a:t>aan</a:t>
            </a:r>
            <a:r>
              <a:rPr lang="en-US" dirty="0">
                <a:sym typeface="Wingdings" panose="05000000000000000000" pitchFamily="2" charset="2"/>
              </a:rPr>
              <a:t>. </a:t>
            </a:r>
            <a:r>
              <a:rPr lang="en-US" dirty="0" err="1">
                <a:sym typeface="Wingdings" panose="05000000000000000000" pitchFamily="2" charset="2"/>
              </a:rPr>
              <a:t>Telkens</a:t>
            </a:r>
            <a:r>
              <a:rPr lang="en-US" dirty="0">
                <a:sym typeface="Wingdings" panose="05000000000000000000" pitchFamily="2" charset="2"/>
              </a:rPr>
              <a:t> zo </a:t>
            </a:r>
            <a:r>
              <a:rPr lang="en-US" dirty="0" err="1">
                <a:sym typeface="Wingdings" panose="05000000000000000000" pitchFamily="2" charset="2"/>
              </a:rPr>
              <a:t>ver</a:t>
            </a:r>
            <a:r>
              <a:rPr lang="en-US" dirty="0">
                <a:sym typeface="Wingdings" panose="05000000000000000000" pitchFamily="2" charset="2"/>
              </a:rPr>
              <a:t> </a:t>
            </a:r>
            <a:r>
              <a:rPr lang="en-US" dirty="0" err="1">
                <a:sym typeface="Wingdings" panose="05000000000000000000" pitchFamily="2" charset="2"/>
              </a:rPr>
              <a:t>naar</a:t>
            </a:r>
            <a:r>
              <a:rPr lang="en-US" dirty="0">
                <a:sym typeface="Wingdings" panose="05000000000000000000" pitchFamily="2" charset="2"/>
              </a:rPr>
              <a:t> achter </a:t>
            </a:r>
            <a:r>
              <a:rPr lang="en-US" dirty="0" err="1">
                <a:sym typeface="Wingdings" panose="05000000000000000000" pitchFamily="2" charset="2"/>
              </a:rPr>
              <a:t>als</a:t>
            </a:r>
            <a:r>
              <a:rPr lang="en-US" dirty="0">
                <a:sym typeface="Wingdings" panose="05000000000000000000" pitchFamily="2" charset="2"/>
              </a:rPr>
              <a:t> je </a:t>
            </a:r>
            <a:r>
              <a:rPr lang="en-US" dirty="0" err="1">
                <a:sym typeface="Wingdings" panose="05000000000000000000" pitchFamily="2" charset="2"/>
              </a:rPr>
              <a:t>kan</a:t>
            </a:r>
            <a:r>
              <a:rPr lang="en-US" dirty="0">
                <a:sym typeface="Wingdings" panose="05000000000000000000" pitchFamily="2" charset="2"/>
              </a:rPr>
              <a:t> </a:t>
            </a:r>
            <a:r>
              <a:rPr lang="en-US" dirty="0" err="1">
                <a:sym typeface="Wingdings" panose="05000000000000000000" pitchFamily="2" charset="2"/>
              </a:rPr>
              <a:t>veranderen</a:t>
            </a:r>
            <a:r>
              <a:rPr lang="en-US" dirty="0">
                <a:sym typeface="Wingdings" panose="05000000000000000000" pitchFamily="2" charset="2"/>
              </a:rPr>
              <a:t>, </a:t>
            </a:r>
            <a:r>
              <a:rPr lang="en-US" dirty="0" err="1">
                <a:sym typeface="Wingdings" panose="05000000000000000000" pitchFamily="2" charset="2"/>
              </a:rPr>
              <a:t>zonder</a:t>
            </a:r>
            <a:r>
              <a:rPr lang="en-US" dirty="0">
                <a:sym typeface="Wingdings" panose="05000000000000000000" pitchFamily="2" charset="2"/>
              </a:rPr>
              <a:t> </a:t>
            </a:r>
            <a:r>
              <a:rPr lang="en-US" dirty="0" err="1">
                <a:sym typeface="Wingdings" panose="05000000000000000000" pitchFamily="2" charset="2"/>
              </a:rPr>
              <a:t>weer</a:t>
            </a:r>
            <a:r>
              <a:rPr lang="en-US" dirty="0">
                <a:sym typeface="Wingdings" panose="05000000000000000000" pitchFamily="2" charset="2"/>
              </a:rPr>
              <a:t> </a:t>
            </a:r>
            <a:r>
              <a:rPr lang="en-US" dirty="0" err="1">
                <a:sym typeface="Wingdings" panose="05000000000000000000" pitchFamily="2" charset="2"/>
              </a:rPr>
              <a:t>iets</a:t>
            </a:r>
            <a:r>
              <a:rPr lang="en-US" dirty="0">
                <a:sym typeface="Wingdings" panose="05000000000000000000" pitchFamily="2" charset="2"/>
              </a:rPr>
              <a:t>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hebben</a:t>
            </a:r>
            <a:r>
              <a:rPr lang="en-US" dirty="0">
                <a:sym typeface="Wingdings" panose="05000000000000000000" pitchFamily="2" charset="2"/>
              </a:rPr>
              <a:t> </a:t>
            </a:r>
            <a:r>
              <a:rPr lang="en-US" dirty="0" err="1">
                <a:sym typeface="Wingdings" panose="05000000000000000000" pitchFamily="2" charset="2"/>
              </a:rPr>
              <a:t>dat</a:t>
            </a:r>
            <a:r>
              <a:rPr lang="en-US" dirty="0">
                <a:sym typeface="Wingdings" panose="05000000000000000000" pitchFamily="2" charset="2"/>
              </a:rPr>
              <a:t> je al bent </a:t>
            </a:r>
            <a:r>
              <a:rPr lang="en-US" dirty="0" err="1">
                <a:sym typeface="Wingdings" panose="05000000000000000000" pitchFamily="2" charset="2"/>
              </a:rPr>
              <a:t>tegengekomen</a:t>
            </a:r>
            <a:r>
              <a:rPr lang="en-US" dirty="0">
                <a:sym typeface="Wingdings" panose="05000000000000000000" pitchFamily="2" charset="2"/>
              </a:rPr>
              <a:t>.</a:t>
            </a:r>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11</a:t>
            </a:fld>
            <a:endParaRPr lang="nl-BE"/>
          </a:p>
        </p:txBody>
      </p:sp>
    </p:spTree>
    <p:extLst>
      <p:ext uri="{BB962C8B-B14F-4D97-AF65-F5344CB8AC3E}">
        <p14:creationId xmlns:p14="http://schemas.microsoft.com/office/powerpoint/2010/main" val="1074304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Dit</a:t>
            </a:r>
            <a:r>
              <a:rPr lang="en-US" dirty="0"/>
              <a:t> </a:t>
            </a:r>
            <a:r>
              <a:rPr lang="en-US" dirty="0" err="1"/>
              <a:t>geldt</a:t>
            </a:r>
            <a:r>
              <a:rPr lang="en-US" dirty="0"/>
              <a:t> </a:t>
            </a:r>
            <a:r>
              <a:rPr lang="en-US" dirty="0" err="1"/>
              <a:t>niet</a:t>
            </a:r>
            <a:r>
              <a:rPr lang="en-US" dirty="0"/>
              <a:t> </a:t>
            </a:r>
            <a:r>
              <a:rPr lang="en-US" dirty="0" err="1"/>
              <a:t>alleen</a:t>
            </a:r>
            <a:r>
              <a:rPr lang="en-US" dirty="0"/>
              <a:t> </a:t>
            </a:r>
            <a:r>
              <a:rPr lang="en-US" dirty="0" err="1"/>
              <a:t>voor</a:t>
            </a:r>
            <a:r>
              <a:rPr lang="en-US" dirty="0"/>
              <a:t> de </a:t>
            </a:r>
            <a:r>
              <a:rPr lang="en-US" dirty="0" err="1"/>
              <a:t>rij</a:t>
            </a:r>
            <a:r>
              <a:rPr lang="en-US" dirty="0"/>
              <a:t>- </a:t>
            </a:r>
            <a:r>
              <a:rPr lang="en-US" dirty="0" err="1"/>
              <a:t>en</a:t>
            </a:r>
            <a:r>
              <a:rPr lang="en-US" dirty="0"/>
              <a:t> </a:t>
            </a:r>
            <a:r>
              <a:rPr lang="en-US" dirty="0" err="1"/>
              <a:t>kolomlabels</a:t>
            </a:r>
            <a:r>
              <a:rPr lang="en-US" dirty="0"/>
              <a:t> maar </a:t>
            </a:r>
            <a:r>
              <a:rPr lang="en-US" dirty="0" err="1"/>
              <a:t>ook</a:t>
            </a:r>
            <a:r>
              <a:rPr lang="en-US" dirty="0"/>
              <a:t> </a:t>
            </a:r>
            <a:r>
              <a:rPr lang="en-US" dirty="0" err="1"/>
              <a:t>voor</a:t>
            </a:r>
            <a:r>
              <a:rPr lang="en-US" dirty="0"/>
              <a:t> </a:t>
            </a:r>
            <a:r>
              <a:rPr lang="en-US" dirty="0" err="1"/>
              <a:t>aangrenzende</a:t>
            </a:r>
            <a:r>
              <a:rPr lang="en-US" dirty="0"/>
              <a:t> </a:t>
            </a:r>
            <a:r>
              <a:rPr lang="en-US" dirty="0" err="1"/>
              <a:t>cellen</a:t>
            </a:r>
            <a:r>
              <a:rPr lang="en-US" dirty="0"/>
              <a:t> in de </a:t>
            </a:r>
            <a:r>
              <a:rPr lang="en-US" dirty="0" err="1"/>
              <a:t>tabel</a:t>
            </a:r>
            <a:r>
              <a:rPr lang="en-US" dirty="0"/>
              <a:t>.</a:t>
            </a:r>
          </a:p>
          <a:p>
            <a:r>
              <a:rPr lang="en-US" dirty="0"/>
              <a:t>Merk op </a:t>
            </a:r>
            <a:r>
              <a:rPr lang="en-US" dirty="0" err="1"/>
              <a:t>dat</a:t>
            </a:r>
            <a:r>
              <a:rPr lang="en-US" dirty="0"/>
              <a:t> je de </a:t>
            </a:r>
            <a:r>
              <a:rPr lang="en-US" dirty="0" err="1"/>
              <a:t>tabel</a:t>
            </a:r>
            <a:r>
              <a:rPr lang="en-US" dirty="0"/>
              <a:t> “</a:t>
            </a:r>
            <a:r>
              <a:rPr lang="en-US" dirty="0" err="1"/>
              <a:t>doorloopt</a:t>
            </a:r>
            <a:r>
              <a:rPr lang="en-US" dirty="0"/>
              <a:t>” </a:t>
            </a:r>
            <a:r>
              <a:rPr lang="en-US" dirty="0" err="1"/>
              <a:t>zoals</a:t>
            </a:r>
            <a:r>
              <a:rPr lang="en-US" dirty="0"/>
              <a:t> </a:t>
            </a:r>
            <a:r>
              <a:rPr lang="en-US" dirty="0" err="1"/>
              <a:t>bij</a:t>
            </a:r>
            <a:r>
              <a:rPr lang="en-US" dirty="0"/>
              <a:t> Pac-man: </a:t>
            </a:r>
            <a:r>
              <a:rPr lang="en-US" dirty="0" err="1"/>
              <a:t>als</a:t>
            </a:r>
            <a:r>
              <a:rPr lang="en-US" dirty="0"/>
              <a:t> je </a:t>
            </a:r>
            <a:r>
              <a:rPr lang="en-US" dirty="0" err="1"/>
              <a:t>onderaan</a:t>
            </a:r>
            <a:r>
              <a:rPr lang="en-US" dirty="0"/>
              <a:t> </a:t>
            </a:r>
            <a:r>
              <a:rPr lang="en-US" dirty="0" err="1"/>
              <a:t>uit</a:t>
            </a:r>
            <a:r>
              <a:rPr lang="en-US" dirty="0"/>
              <a:t> de </a:t>
            </a:r>
            <a:r>
              <a:rPr lang="en-US" dirty="0" err="1"/>
              <a:t>tabel</a:t>
            </a:r>
            <a:r>
              <a:rPr lang="en-US" dirty="0"/>
              <a:t> </a:t>
            </a:r>
            <a:r>
              <a:rPr lang="en-US" dirty="0" err="1"/>
              <a:t>gaat</a:t>
            </a:r>
            <a:r>
              <a:rPr lang="en-US" dirty="0"/>
              <a:t>, </a:t>
            </a:r>
            <a:r>
              <a:rPr lang="en-US" dirty="0" err="1"/>
              <a:t>kom</a:t>
            </a:r>
            <a:r>
              <a:rPr lang="en-US" dirty="0"/>
              <a:t> je er </a:t>
            </a:r>
            <a:r>
              <a:rPr lang="en-US" dirty="0" err="1"/>
              <a:t>bovenaan</a:t>
            </a:r>
            <a:r>
              <a:rPr lang="en-US" dirty="0"/>
              <a:t> </a:t>
            </a:r>
            <a:r>
              <a:rPr lang="en-US" dirty="0" err="1"/>
              <a:t>terug</a:t>
            </a:r>
            <a:r>
              <a:rPr lang="en-US" dirty="0"/>
              <a:t> in </a:t>
            </a:r>
            <a:r>
              <a:rPr lang="en-US" dirty="0" err="1"/>
              <a:t>en</a:t>
            </a:r>
            <a:r>
              <a:rPr lang="en-US" dirty="0"/>
              <a:t> is er </a:t>
            </a:r>
            <a:r>
              <a:rPr lang="en-US" dirty="0" err="1"/>
              <a:t>weer</a:t>
            </a:r>
            <a:r>
              <a:rPr lang="en-US" dirty="0"/>
              <a:t> maar 1 </a:t>
            </a:r>
            <a:r>
              <a:rPr lang="en-US" dirty="0" err="1"/>
              <a:t>variabele</a:t>
            </a:r>
            <a:r>
              <a:rPr lang="en-US" dirty="0"/>
              <a:t> </a:t>
            </a:r>
            <a:r>
              <a:rPr lang="en-US" dirty="0" err="1"/>
              <a:t>veranderd</a:t>
            </a:r>
            <a:r>
              <a:rPr lang="en-US" dirty="0"/>
              <a:t>.</a:t>
            </a:r>
            <a:endParaRPr lang="nl-BE" dirty="0"/>
          </a:p>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12</a:t>
            </a:fld>
            <a:endParaRPr lang="nl-BE"/>
          </a:p>
        </p:txBody>
      </p:sp>
    </p:spTree>
    <p:extLst>
      <p:ext uri="{BB962C8B-B14F-4D97-AF65-F5344CB8AC3E}">
        <p14:creationId xmlns:p14="http://schemas.microsoft.com/office/powerpoint/2010/main" val="83759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D53AB9D-1975-4C51-94AD-8B20B0AEE890}" type="slidenum">
              <a:rPr lang="nl-BE" smtClean="0"/>
              <a:t>13</a:t>
            </a:fld>
            <a:endParaRPr lang="nl-BE"/>
          </a:p>
        </p:txBody>
      </p:sp>
    </p:spTree>
    <p:extLst>
      <p:ext uri="{BB962C8B-B14F-4D97-AF65-F5344CB8AC3E}">
        <p14:creationId xmlns:p14="http://schemas.microsoft.com/office/powerpoint/2010/main" val="772127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noProof="0" dirty="0"/>
          </a:p>
        </p:txBody>
      </p:sp>
      <p:sp>
        <p:nvSpPr>
          <p:cNvPr id="4" name="Slide Number Placeholder 3"/>
          <p:cNvSpPr>
            <a:spLocks noGrp="1"/>
          </p:cNvSpPr>
          <p:nvPr>
            <p:ph type="sldNum" sz="quarter" idx="5"/>
          </p:nvPr>
        </p:nvSpPr>
        <p:spPr/>
        <p:txBody>
          <a:bodyPr/>
          <a:lstStyle/>
          <a:p>
            <a:fld id="{CE5FD63B-2810-40CA-A62C-C7839ED0623C}" type="slidenum">
              <a:rPr lang="nl-BE" smtClean="0"/>
              <a:t>14</a:t>
            </a:fld>
            <a:endParaRPr lang="nl-BE"/>
          </a:p>
        </p:txBody>
      </p:sp>
    </p:spTree>
    <p:extLst>
      <p:ext uri="{BB962C8B-B14F-4D97-AF65-F5344CB8AC3E}">
        <p14:creationId xmlns:p14="http://schemas.microsoft.com/office/powerpoint/2010/main" val="422095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Een</a:t>
            </a:r>
            <a:r>
              <a:rPr lang="en-US" dirty="0"/>
              <a:t> </a:t>
            </a:r>
            <a:r>
              <a:rPr lang="en-US" dirty="0" err="1"/>
              <a:t>rechthoek</a:t>
            </a:r>
            <a:r>
              <a:rPr lang="en-US" dirty="0"/>
              <a:t> van 1x3 of 3x3 is </a:t>
            </a:r>
            <a:r>
              <a:rPr lang="en-US" dirty="0" err="1"/>
              <a:t>bijvoorbeeld</a:t>
            </a:r>
            <a:r>
              <a:rPr lang="en-US" dirty="0"/>
              <a:t> </a:t>
            </a:r>
            <a:r>
              <a:rPr lang="en-US" dirty="0" err="1"/>
              <a:t>niet</a:t>
            </a:r>
            <a:r>
              <a:rPr lang="en-US" dirty="0"/>
              <a:t> </a:t>
            </a:r>
            <a:r>
              <a:rPr lang="en-US" dirty="0" err="1"/>
              <a:t>toegestaan</a:t>
            </a:r>
            <a:r>
              <a:rPr lang="en-US" dirty="0"/>
              <a:t> (want </a:t>
            </a:r>
            <a:r>
              <a:rPr lang="en-US" dirty="0" err="1"/>
              <a:t>aantal</a:t>
            </a:r>
            <a:r>
              <a:rPr lang="en-US" dirty="0"/>
              <a:t> 1’en in de </a:t>
            </a:r>
            <a:r>
              <a:rPr lang="en-US" dirty="0" err="1"/>
              <a:t>rechthoek</a:t>
            </a:r>
            <a:r>
              <a:rPr lang="en-US" dirty="0"/>
              <a:t> is </a:t>
            </a:r>
            <a:r>
              <a:rPr lang="en-US" dirty="0" err="1"/>
              <a:t>geen</a:t>
            </a:r>
            <a:r>
              <a:rPr lang="en-US" dirty="0"/>
              <a:t> </a:t>
            </a:r>
            <a:r>
              <a:rPr lang="en-US" dirty="0" err="1"/>
              <a:t>macht</a:t>
            </a:r>
            <a:r>
              <a:rPr lang="en-US" dirty="0"/>
              <a:t> van 2!)</a:t>
            </a:r>
          </a:p>
          <a:p>
            <a:r>
              <a:rPr lang="en-US" dirty="0"/>
              <a:t>Je </a:t>
            </a:r>
            <a:r>
              <a:rPr lang="en-US" dirty="0" err="1"/>
              <a:t>moet</a:t>
            </a:r>
            <a:r>
              <a:rPr lang="en-US" dirty="0"/>
              <a:t> ze </a:t>
            </a:r>
            <a:r>
              <a:rPr lang="en-US" dirty="0" err="1"/>
              <a:t>altijd</a:t>
            </a:r>
            <a:r>
              <a:rPr lang="en-US" dirty="0"/>
              <a:t> zo </a:t>
            </a:r>
            <a:r>
              <a:rPr lang="en-US" dirty="0" err="1"/>
              <a:t>groot</a:t>
            </a:r>
            <a:r>
              <a:rPr lang="en-US" dirty="0"/>
              <a:t> </a:t>
            </a:r>
            <a:r>
              <a:rPr lang="en-US" dirty="0" err="1"/>
              <a:t>mogelijk</a:t>
            </a:r>
            <a:r>
              <a:rPr lang="en-US" dirty="0"/>
              <a:t> </a:t>
            </a:r>
            <a:r>
              <a:rPr lang="en-US" dirty="0" err="1"/>
              <a:t>maken</a:t>
            </a:r>
            <a:r>
              <a:rPr lang="en-US" dirty="0"/>
              <a:t>, </a:t>
            </a:r>
            <a:r>
              <a:rPr lang="en-US" dirty="0" err="1"/>
              <a:t>ook</a:t>
            </a:r>
            <a:r>
              <a:rPr lang="en-US" dirty="0"/>
              <a:t> </a:t>
            </a:r>
            <a:r>
              <a:rPr lang="en-US" dirty="0" err="1"/>
              <a:t>als</a:t>
            </a:r>
            <a:r>
              <a:rPr lang="en-US" dirty="0"/>
              <a:t> de 1’en al </a:t>
            </a:r>
            <a:r>
              <a:rPr lang="en-US" dirty="0" err="1"/>
              <a:t>opgenomen</a:t>
            </a:r>
            <a:r>
              <a:rPr lang="en-US" dirty="0"/>
              <a:t> </a:t>
            </a:r>
            <a:r>
              <a:rPr lang="en-US" dirty="0" err="1"/>
              <a:t>zijn</a:t>
            </a:r>
            <a:r>
              <a:rPr lang="en-US" dirty="0"/>
              <a:t> in </a:t>
            </a:r>
            <a:r>
              <a:rPr lang="en-US" dirty="0" err="1"/>
              <a:t>een</a:t>
            </a:r>
            <a:r>
              <a:rPr lang="en-US" dirty="0"/>
              <a:t> </a:t>
            </a:r>
            <a:r>
              <a:rPr lang="en-US" dirty="0" err="1"/>
              <a:t>andere</a:t>
            </a:r>
            <a:r>
              <a:rPr lang="en-US" dirty="0"/>
              <a:t> </a:t>
            </a:r>
            <a:r>
              <a:rPr lang="en-US" dirty="0" err="1"/>
              <a:t>rechthoek</a:t>
            </a:r>
            <a:r>
              <a:rPr lang="en-US" dirty="0"/>
              <a:t>!</a:t>
            </a:r>
            <a:endParaRPr lang="nl-BE" dirty="0"/>
          </a:p>
        </p:txBody>
      </p:sp>
      <p:sp>
        <p:nvSpPr>
          <p:cNvPr id="4" name="Slide Number Placeholder 3"/>
          <p:cNvSpPr>
            <a:spLocks noGrp="1"/>
          </p:cNvSpPr>
          <p:nvPr>
            <p:ph type="sldNum" sz="quarter" idx="5"/>
          </p:nvPr>
        </p:nvSpPr>
        <p:spPr/>
        <p:txBody>
          <a:bodyPr/>
          <a:lstStyle/>
          <a:p>
            <a:fld id="{CE5FD63B-2810-40CA-A62C-C7839ED0623C}" type="slidenum">
              <a:rPr lang="nl-BE" smtClean="0"/>
              <a:t>16</a:t>
            </a:fld>
            <a:endParaRPr lang="nl-BE"/>
          </a:p>
        </p:txBody>
      </p:sp>
    </p:spTree>
    <p:extLst>
      <p:ext uri="{BB962C8B-B14F-4D97-AF65-F5344CB8AC3E}">
        <p14:creationId xmlns:p14="http://schemas.microsoft.com/office/powerpoint/2010/main" val="4113763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dirty="0"/>
              <a:t>Tekststijl van het model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dirty="0"/>
              <a:t>Tekststijl van het model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dirty="0"/>
              <a:t>Tekststijl van het model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dirty="0"/>
              <a:t>Klik op het pictogram als u een afbeelding wilt toevoegen</a:t>
            </a:r>
            <a:endParaRPr lang="nl-BE" dirty="0"/>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userDrawn="1">
          <p15:clr>
            <a:srgbClr val="FBAE40"/>
          </p15:clr>
        </p15:guide>
        <p15:guide id="2" pos="47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dirty="0"/>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dirty="0"/>
              <a:t>Klik om de stijl te bewerken</a:t>
            </a:r>
            <a:endParaRPr lang="nl-BE" dirty="0"/>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dirty="0"/>
              <a:t>Klik om de stijl te bewerken</a:t>
            </a:r>
            <a:endParaRPr lang="nl-BE" dirty="0"/>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dirty="0"/>
              <a:t>Klik op het pictogram als u een tabel wilt toevoegen</a:t>
            </a:r>
            <a:endParaRPr lang="nl-BE" dirty="0"/>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dirty="0"/>
              <a:t>Klik om de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dirty="0"/>
              <a:t>Tekststijl van het model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dirty="0"/>
              <a:t>Klik op het pictogram als u een grafiek wilt toevoegen</a:t>
            </a:r>
            <a:endParaRPr lang="nl-BE" dirty="0"/>
          </a:p>
        </p:txBody>
      </p:sp>
    </p:spTree>
    <p:extLst>
      <p:ext uri="{BB962C8B-B14F-4D97-AF65-F5344CB8AC3E}">
        <p14:creationId xmlns:p14="http://schemas.microsoft.com/office/powerpoint/2010/main" val="764208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en kolom wit 1">
  <p:cSld name="een kolom wit 1">
    <p:bg>
      <p:bgPr>
        <a:solidFill>
          <a:srgbClr val="F6F6F6"/>
        </a:solidFill>
        <a:effectLst/>
      </p:bgPr>
    </p:bg>
    <p:spTree>
      <p:nvGrpSpPr>
        <p:cNvPr id="1" name="Shape 144"/>
        <p:cNvGrpSpPr/>
        <p:nvPr/>
      </p:nvGrpSpPr>
      <p:grpSpPr>
        <a:xfrm>
          <a:off x="0" y="0"/>
          <a:ext cx="0" cy="0"/>
          <a:chOff x="0" y="0"/>
          <a:chExt cx="0" cy="0"/>
        </a:xfrm>
      </p:grpSpPr>
      <p:sp>
        <p:nvSpPr>
          <p:cNvPr id="145" name="Google Shape;145;g292a7318a75_0_143"/>
          <p:cNvSpPr txBox="1">
            <a:spLocks noGrp="1"/>
          </p:cNvSpPr>
          <p:nvPr>
            <p:ph type="title"/>
          </p:nvPr>
        </p:nvSpPr>
        <p:spPr>
          <a:xfrm>
            <a:off x="795338" y="215811"/>
            <a:ext cx="7891500" cy="8574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dk1"/>
              </a:buClr>
              <a:buSzPts val="3200"/>
              <a:buFont typeface="Montserrat ExtraBold"/>
              <a:buNone/>
              <a:defRPr sz="3200" b="1">
                <a:solidFill>
                  <a:schemeClr val="dk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400"/>
              <a:buNone/>
              <a:defRPr/>
            </a:lvl2pPr>
            <a:lvl3pPr lvl="2" algn="l" rtl="0">
              <a:lnSpc>
                <a:spcPct val="100000"/>
              </a:lnSpc>
              <a:spcBef>
                <a:spcPts val="0"/>
              </a:spcBef>
              <a:spcAft>
                <a:spcPts val="0"/>
              </a:spcAft>
              <a:buSzPts val="400"/>
              <a:buNone/>
              <a:defRPr/>
            </a:lvl3pPr>
            <a:lvl4pPr lvl="3" algn="l" rtl="0">
              <a:lnSpc>
                <a:spcPct val="100000"/>
              </a:lnSpc>
              <a:spcBef>
                <a:spcPts val="0"/>
              </a:spcBef>
              <a:spcAft>
                <a:spcPts val="0"/>
              </a:spcAft>
              <a:buSzPts val="400"/>
              <a:buNone/>
              <a:defRPr/>
            </a:lvl4pPr>
            <a:lvl5pPr lvl="4" algn="l" rtl="0">
              <a:lnSpc>
                <a:spcPct val="100000"/>
              </a:lnSpc>
              <a:spcBef>
                <a:spcPts val="0"/>
              </a:spcBef>
              <a:spcAft>
                <a:spcPts val="0"/>
              </a:spcAft>
              <a:buSzPts val="400"/>
              <a:buNone/>
              <a:defRPr/>
            </a:lvl5pPr>
            <a:lvl6pPr lvl="5" algn="l" rtl="0">
              <a:lnSpc>
                <a:spcPct val="100000"/>
              </a:lnSpc>
              <a:spcBef>
                <a:spcPts val="0"/>
              </a:spcBef>
              <a:spcAft>
                <a:spcPts val="0"/>
              </a:spcAft>
              <a:buSzPts val="400"/>
              <a:buNone/>
              <a:defRPr/>
            </a:lvl6pPr>
            <a:lvl7pPr lvl="6" algn="l" rtl="0">
              <a:lnSpc>
                <a:spcPct val="100000"/>
              </a:lnSpc>
              <a:spcBef>
                <a:spcPts val="0"/>
              </a:spcBef>
              <a:spcAft>
                <a:spcPts val="0"/>
              </a:spcAft>
              <a:buSzPts val="400"/>
              <a:buNone/>
              <a:defRPr/>
            </a:lvl7pPr>
            <a:lvl8pPr lvl="7" algn="l" rtl="0">
              <a:lnSpc>
                <a:spcPct val="100000"/>
              </a:lnSpc>
              <a:spcBef>
                <a:spcPts val="0"/>
              </a:spcBef>
              <a:spcAft>
                <a:spcPts val="0"/>
              </a:spcAft>
              <a:buSzPts val="400"/>
              <a:buNone/>
              <a:defRPr/>
            </a:lvl8pPr>
            <a:lvl9pPr lvl="8" algn="l" rtl="0">
              <a:lnSpc>
                <a:spcPct val="100000"/>
              </a:lnSpc>
              <a:spcBef>
                <a:spcPts val="0"/>
              </a:spcBef>
              <a:spcAft>
                <a:spcPts val="0"/>
              </a:spcAft>
              <a:buSzPts val="400"/>
              <a:buNone/>
              <a:defRPr/>
            </a:lvl9pPr>
          </a:lstStyle>
          <a:p>
            <a:endParaRPr/>
          </a:p>
        </p:txBody>
      </p:sp>
      <p:sp>
        <p:nvSpPr>
          <p:cNvPr id="146" name="Google Shape;146;g292a7318a75_0_143"/>
          <p:cNvSpPr txBox="1">
            <a:spLocks noGrp="1"/>
          </p:cNvSpPr>
          <p:nvPr>
            <p:ph type="body" idx="1"/>
          </p:nvPr>
        </p:nvSpPr>
        <p:spPr>
          <a:xfrm>
            <a:off x="457200" y="1200151"/>
            <a:ext cx="8229600" cy="2511000"/>
          </a:xfrm>
          <a:prstGeom prst="rect">
            <a:avLst/>
          </a:prstGeom>
          <a:noFill/>
          <a:ln>
            <a:noFill/>
          </a:ln>
        </p:spPr>
        <p:txBody>
          <a:bodyPr spcFirstLastPara="1" wrap="square" lIns="91425" tIns="45700" rIns="91425" bIns="45700" anchor="t" anchorCtr="0">
            <a:normAutofit/>
          </a:bodyPr>
          <a:lstStyle>
            <a:lvl1pPr marL="457200" lvl="0" indent="-406400" algn="l" rtl="0">
              <a:lnSpc>
                <a:spcPct val="100000"/>
              </a:lnSpc>
              <a:spcBef>
                <a:spcPts val="560"/>
              </a:spcBef>
              <a:spcAft>
                <a:spcPts val="0"/>
              </a:spcAft>
              <a:buClr>
                <a:schemeClr val="dk1"/>
              </a:buClr>
              <a:buSzPts val="2800"/>
              <a:buFont typeface="Montserrat"/>
              <a:buChar char="•"/>
              <a:defRPr sz="2800">
                <a:solidFill>
                  <a:schemeClr val="dk1"/>
                </a:solidFill>
              </a:defRPr>
            </a:lvl1pPr>
            <a:lvl2pPr marL="914400" lvl="1" indent="-381000" algn="l" rtl="0">
              <a:lnSpc>
                <a:spcPct val="100000"/>
              </a:lnSpc>
              <a:spcBef>
                <a:spcPts val="1000"/>
              </a:spcBef>
              <a:spcAft>
                <a:spcPts val="0"/>
              </a:spcAft>
              <a:buClr>
                <a:schemeClr val="dk1"/>
              </a:buClr>
              <a:buSzPts val="2400"/>
              <a:buFont typeface="Montserrat"/>
              <a:buChar char="–"/>
              <a:defRPr sz="2400">
                <a:solidFill>
                  <a:schemeClr val="dk1"/>
                </a:solidFill>
              </a:defRPr>
            </a:lvl2pPr>
            <a:lvl3pPr marL="1371600" lvl="2" indent="-355600" algn="l" rtl="0">
              <a:lnSpc>
                <a:spcPct val="100000"/>
              </a:lnSpc>
              <a:spcBef>
                <a:spcPts val="1000"/>
              </a:spcBef>
              <a:spcAft>
                <a:spcPts val="0"/>
              </a:spcAft>
              <a:buClr>
                <a:schemeClr val="dk1"/>
              </a:buClr>
              <a:buSzPts val="2000"/>
              <a:buFont typeface="Montserrat"/>
              <a:buChar char="•"/>
              <a:defRPr sz="2000">
                <a:solidFill>
                  <a:schemeClr val="dk1"/>
                </a:solidFill>
              </a:defRPr>
            </a:lvl3pPr>
            <a:lvl4pPr marL="1828800" lvl="3" indent="-342900" algn="l" rtl="0">
              <a:lnSpc>
                <a:spcPct val="100000"/>
              </a:lnSpc>
              <a:spcBef>
                <a:spcPts val="1000"/>
              </a:spcBef>
              <a:spcAft>
                <a:spcPts val="0"/>
              </a:spcAft>
              <a:buClr>
                <a:schemeClr val="dk1"/>
              </a:buClr>
              <a:buSzPts val="1800"/>
              <a:buFont typeface="Montserrat"/>
              <a:buChar char="–"/>
              <a:defRPr sz="1800">
                <a:solidFill>
                  <a:schemeClr val="dk1"/>
                </a:solidFill>
              </a:defRPr>
            </a:lvl4pPr>
            <a:lvl5pPr marL="2286000" lvl="4" indent="-342900" algn="l" rtl="0">
              <a:lnSpc>
                <a:spcPct val="100000"/>
              </a:lnSpc>
              <a:spcBef>
                <a:spcPts val="1000"/>
              </a:spcBef>
              <a:spcAft>
                <a:spcPts val="0"/>
              </a:spcAft>
              <a:buClr>
                <a:schemeClr val="dk1"/>
              </a:buClr>
              <a:buSzPts val="1800"/>
              <a:buFont typeface="Montserrat"/>
              <a:buChar char="»"/>
              <a:defRPr sz="1800">
                <a:solidFill>
                  <a:schemeClr val="dk1"/>
                </a:solidFill>
              </a:defRPr>
            </a:lvl5pPr>
            <a:lvl6pPr marL="2743200" lvl="5" indent="-342900" algn="l" rtl="0">
              <a:lnSpc>
                <a:spcPct val="100000"/>
              </a:lnSpc>
              <a:spcBef>
                <a:spcPts val="1000"/>
              </a:spcBef>
              <a:spcAft>
                <a:spcPts val="0"/>
              </a:spcAft>
              <a:buClr>
                <a:schemeClr val="dk1"/>
              </a:buClr>
              <a:buSzPts val="1800"/>
              <a:buFont typeface="Montserrat"/>
              <a:buChar char="•"/>
              <a:defRPr/>
            </a:lvl6pPr>
            <a:lvl7pPr marL="3200400" lvl="6" indent="-342900" algn="l" rtl="0">
              <a:lnSpc>
                <a:spcPct val="100000"/>
              </a:lnSpc>
              <a:spcBef>
                <a:spcPts val="1000"/>
              </a:spcBef>
              <a:spcAft>
                <a:spcPts val="0"/>
              </a:spcAft>
              <a:buClr>
                <a:schemeClr val="dk1"/>
              </a:buClr>
              <a:buSzPts val="1800"/>
              <a:buFont typeface="Montserrat"/>
              <a:buChar char="•"/>
              <a:defRPr/>
            </a:lvl7pPr>
            <a:lvl8pPr marL="3657600" lvl="7" indent="-342900" algn="l" rtl="0">
              <a:lnSpc>
                <a:spcPct val="100000"/>
              </a:lnSpc>
              <a:spcBef>
                <a:spcPts val="1000"/>
              </a:spcBef>
              <a:spcAft>
                <a:spcPts val="0"/>
              </a:spcAft>
              <a:buClr>
                <a:schemeClr val="dk1"/>
              </a:buClr>
              <a:buSzPts val="1800"/>
              <a:buFont typeface="Montserrat"/>
              <a:buChar char="•"/>
              <a:defRPr/>
            </a:lvl8pPr>
            <a:lvl9pPr marL="4114800" lvl="8" indent="-342900" algn="l" rtl="0">
              <a:lnSpc>
                <a:spcPct val="100000"/>
              </a:lnSpc>
              <a:spcBef>
                <a:spcPts val="1000"/>
              </a:spcBef>
              <a:spcAft>
                <a:spcPts val="1000"/>
              </a:spcAft>
              <a:buClr>
                <a:schemeClr val="dk1"/>
              </a:buClr>
              <a:buSzPts val="1800"/>
              <a:buFont typeface="Montserrat"/>
              <a:buChar char="•"/>
              <a:defRPr/>
            </a:lvl9pPr>
          </a:lstStyle>
          <a:p>
            <a:endParaRPr/>
          </a:p>
        </p:txBody>
      </p:sp>
    </p:spTree>
    <p:extLst>
      <p:ext uri="{BB962C8B-B14F-4D97-AF65-F5344CB8AC3E}">
        <p14:creationId xmlns:p14="http://schemas.microsoft.com/office/powerpoint/2010/main" val="2937927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Tree>
    <p:extLst>
      <p:ext uri="{BB962C8B-B14F-4D97-AF65-F5344CB8AC3E}">
        <p14:creationId xmlns:p14="http://schemas.microsoft.com/office/powerpoint/2010/main" val="179282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dirty="0"/>
              <a:t>Klik om de stijl te bewerken</a:t>
            </a:r>
            <a:endParaRPr lang="nl-BE" dirty="0"/>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dirty="0"/>
              <a:t>Tekststijl van het model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dirty="0"/>
              <a:t>Klik op het pictogram als u een afbeelding wilt toevoegen</a:t>
            </a:r>
            <a:endParaRPr lang="nl-BE" dirty="0"/>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dirty="0"/>
              <a:t>Klik om de stijl te bewerken</a:t>
            </a:r>
            <a:endParaRPr lang="nl-BE" dirty="0"/>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dirty="0"/>
              <a:t>Tekststijl van het model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dirty="0"/>
              <a:t>Klik om de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dirty="0"/>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dirty="0"/>
              <a:t>Tekststijl van het model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dirty="0"/>
              <a:t>Tekststijl van het model bewerken</a:t>
            </a:r>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 id="2147483678" r:id="rId25"/>
  </p:sldLayoutIdLst>
  <p:hf hdr="0" ftr="0" dt="0"/>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40.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4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90.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341.png"/><Relationship Id="rId4" Type="http://schemas.openxmlformats.org/officeDocument/2006/relationships/image" Target="../media/image3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270.png"/><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36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0.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10.png"/><Relationship Id="rId4" Type="http://schemas.openxmlformats.org/officeDocument/2006/relationships/image" Target="../media/image400.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590.png"/><Relationship Id="rId4" Type="http://schemas.openxmlformats.org/officeDocument/2006/relationships/image" Target="../media/image400.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430.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5197" t="28362"/>
          <a:stretch/>
        </p:blipFill>
        <p:spPr>
          <a:xfrm>
            <a:off x="-1" y="0"/>
            <a:ext cx="4437529" cy="5029200"/>
          </a:xfrm>
          <a:prstGeom prst="rect">
            <a:avLst/>
          </a:prstGeom>
        </p:spPr>
      </p:pic>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80"/>
            <a:ext cx="6864101" cy="5143500"/>
          </a:xfrm>
          <a:prstGeom prst="rect">
            <a:avLst/>
          </a:prstGeom>
        </p:spPr>
      </p:pic>
      <p:sp>
        <p:nvSpPr>
          <p:cNvPr id="32" name="Title 1"/>
          <p:cNvSpPr>
            <a:spLocks noGrp="1"/>
          </p:cNvSpPr>
          <p:nvPr>
            <p:ph type="ctrTitle"/>
          </p:nvPr>
        </p:nvSpPr>
        <p:spPr>
          <a:xfrm>
            <a:off x="369948" y="1597819"/>
            <a:ext cx="8774052" cy="1102519"/>
          </a:xfrm>
        </p:spPr>
        <p:txBody>
          <a:bodyPr/>
          <a:lstStyle/>
          <a:p>
            <a:r>
              <a:rPr lang="nl-BE">
                <a:latin typeface="Montserrat ExtraBold"/>
              </a:rPr>
              <a:t>IT Fundamentals hoofdstuk 5</a:t>
            </a:r>
          </a:p>
        </p:txBody>
      </p:sp>
      <p:sp>
        <p:nvSpPr>
          <p:cNvPr id="33" name="Subtitle 2"/>
          <p:cNvSpPr>
            <a:spLocks noGrp="1"/>
          </p:cNvSpPr>
          <p:nvPr>
            <p:ph type="subTitle" idx="1"/>
          </p:nvPr>
        </p:nvSpPr>
        <p:spPr>
          <a:xfrm>
            <a:off x="4104329" y="2570400"/>
            <a:ext cx="4741643" cy="758328"/>
          </a:xfrm>
        </p:spPr>
        <p:txBody>
          <a:bodyPr>
            <a:noAutofit/>
          </a:bodyPr>
          <a:lstStyle/>
          <a:p>
            <a:pPr algn="ctr"/>
            <a:r>
              <a:rPr lang="nl-BE" dirty="0" err="1">
                <a:latin typeface="Montserrat" pitchFamily="2" charset="-94"/>
              </a:rPr>
              <a:t>Veitch-Karnaugh</a:t>
            </a:r>
            <a:r>
              <a:rPr lang="nl-BE" dirty="0">
                <a:latin typeface="Montserrat" pitchFamily="2" charset="-94"/>
              </a:rPr>
              <a:t> diagrammen </a:t>
            </a:r>
            <a:endParaRPr lang="nl-BE" dirty="0">
              <a:solidFill>
                <a:srgbClr val="000000"/>
              </a:solidFill>
              <a:latin typeface="Montserrat" pitchFamily="2" charset="-94"/>
            </a:endParaRPr>
          </a:p>
        </p:txBody>
      </p:sp>
    </p:spTree>
    <p:extLst>
      <p:ext uri="{BB962C8B-B14F-4D97-AF65-F5344CB8AC3E}">
        <p14:creationId xmlns:p14="http://schemas.microsoft.com/office/powerpoint/2010/main" val="1136514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56052" y="446038"/>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04435" y="980994"/>
            <a:ext cx="8509272" cy="401095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rgbClr val="92D050"/>
                </a:solidFill>
                <a:latin typeface="Montserrat" pitchFamily="2" charset="-94"/>
              </a:rPr>
              <a:t>5.1.5.  KD voor een functie in 5  </a:t>
            </a:r>
            <a:r>
              <a:rPr lang="nl-BE" sz="1400" b="1" dirty="0" err="1">
                <a:solidFill>
                  <a:srgbClr val="92D050"/>
                </a:solidFill>
                <a:latin typeface="Montserrat" pitchFamily="2" charset="-94"/>
              </a:rPr>
              <a:t>veranderlijken</a:t>
            </a:r>
            <a:r>
              <a:rPr lang="nl-BE" sz="1400" b="1" dirty="0">
                <a:solidFill>
                  <a:srgbClr val="92D050"/>
                </a:solidFill>
                <a:latin typeface="Montserrat" pitchFamily="2" charset="-94"/>
              </a:rPr>
              <a:t> </a:t>
            </a:r>
            <a:endParaRPr lang="nl-BE" sz="800" b="1" dirty="0">
              <a:solidFill>
                <a:srgbClr val="92D050"/>
              </a:solidFill>
              <a:latin typeface="Montserrat" pitchFamily="2" charset="-94"/>
            </a:endParaRPr>
          </a:p>
          <a:p>
            <a:pPr marL="0" indent="0">
              <a:buNone/>
            </a:pPr>
            <a:endParaRPr lang="nl-BE" sz="800" b="1" dirty="0">
              <a:solidFill>
                <a:srgbClr val="92D050"/>
              </a:solidFill>
              <a:latin typeface="Montserrat" pitchFamily="2" charset="-94"/>
            </a:endParaRPr>
          </a:p>
          <a:p>
            <a:pPr marL="0" indent="0">
              <a:buNone/>
            </a:pPr>
            <a:r>
              <a:rPr lang="nl-BE" sz="1400" b="1" dirty="0">
                <a:solidFill>
                  <a:schemeClr val="tx1"/>
                </a:solidFill>
                <a:latin typeface="Montserrat" pitchFamily="2" charset="-94"/>
              </a:rPr>
              <a:t>Algemeen: </a:t>
            </a: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Voorbeeld:</a:t>
            </a:r>
          </a:p>
          <a:p>
            <a:pPr marL="0" indent="0">
              <a:buNone/>
            </a:pPr>
            <a:endParaRPr lang="nl-BE" sz="14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									</a:t>
            </a:r>
            <a:r>
              <a:rPr lang="nl-BE" sz="2000" b="1" dirty="0">
                <a:solidFill>
                  <a:schemeClr val="tx1"/>
                </a:solidFill>
                <a:latin typeface="Montserrat" pitchFamily="2" charset="-94"/>
              </a:rPr>
              <a:t>-&gt;</a:t>
            </a:r>
          </a:p>
          <a:p>
            <a:pPr marL="0" indent="0">
              <a:buNone/>
            </a:pPr>
            <a:endParaRPr lang="nl-BE" sz="800" b="1" dirty="0">
              <a:solidFill>
                <a:schemeClr val="tx1"/>
              </a:solidFill>
              <a:latin typeface="Montserrat" pitchFamily="2" charset="-94"/>
            </a:endParaRPr>
          </a:p>
          <a:p>
            <a:pPr marL="0" indent="0">
              <a:buNone/>
            </a:pPr>
            <a:r>
              <a:rPr lang="nl-BE" sz="1400" dirty="0">
                <a:solidFill>
                  <a:schemeClr val="tx1"/>
                </a:solidFill>
                <a:latin typeface="Montserrat" pitchFamily="2" charset="-94"/>
              </a:rPr>
              <a:t> </a:t>
            </a:r>
          </a:p>
          <a:p>
            <a:pPr marL="0" indent="0">
              <a:buNone/>
            </a:pPr>
            <a:r>
              <a:rPr lang="nl-BE" sz="800" dirty="0">
                <a:solidFill>
                  <a:schemeClr val="tx1"/>
                </a:solidFill>
                <a:latin typeface="Montserrat" pitchFamily="2" charset="-94"/>
              </a:rPr>
              <a:t> </a:t>
            </a:r>
          </a:p>
        </p:txBody>
      </p:sp>
      <p:pic>
        <p:nvPicPr>
          <p:cNvPr id="3" name="Afbeelding 2">
            <a:extLst>
              <a:ext uri="{FF2B5EF4-FFF2-40B4-BE49-F238E27FC236}">
                <a16:creationId xmlns:a16="http://schemas.microsoft.com/office/drawing/2014/main" id="{499208CB-DABF-506E-719E-F202B904BB9D}"/>
              </a:ext>
            </a:extLst>
          </p:cNvPr>
          <p:cNvPicPr>
            <a:picLocks noChangeAspect="1"/>
          </p:cNvPicPr>
          <p:nvPr/>
        </p:nvPicPr>
        <p:blipFill>
          <a:blip r:embed="rId3"/>
          <a:stretch>
            <a:fillRect/>
          </a:stretch>
        </p:blipFill>
        <p:spPr>
          <a:xfrm>
            <a:off x="1997905" y="1440526"/>
            <a:ext cx="3052655" cy="1732980"/>
          </a:xfrm>
          <a:prstGeom prst="rect">
            <a:avLst/>
          </a:prstGeom>
        </p:spPr>
      </p:pic>
      <p:pic>
        <p:nvPicPr>
          <p:cNvPr id="7" name="Afbeelding 6">
            <a:extLst>
              <a:ext uri="{FF2B5EF4-FFF2-40B4-BE49-F238E27FC236}">
                <a16:creationId xmlns:a16="http://schemas.microsoft.com/office/drawing/2014/main" id="{84ECA5D9-D737-AD9D-CE15-F34D59693AF1}"/>
              </a:ext>
            </a:extLst>
          </p:cNvPr>
          <p:cNvPicPr>
            <a:picLocks noChangeAspect="1"/>
          </p:cNvPicPr>
          <p:nvPr/>
        </p:nvPicPr>
        <p:blipFill>
          <a:blip r:embed="rId4"/>
          <a:stretch>
            <a:fillRect/>
          </a:stretch>
        </p:blipFill>
        <p:spPr>
          <a:xfrm>
            <a:off x="390888" y="3837695"/>
            <a:ext cx="3771900" cy="390525"/>
          </a:xfrm>
          <a:prstGeom prst="rect">
            <a:avLst/>
          </a:prstGeom>
        </p:spPr>
      </p:pic>
      <p:pic>
        <p:nvPicPr>
          <p:cNvPr id="12" name="Afbeelding 11">
            <a:extLst>
              <a:ext uri="{FF2B5EF4-FFF2-40B4-BE49-F238E27FC236}">
                <a16:creationId xmlns:a16="http://schemas.microsoft.com/office/drawing/2014/main" id="{E0320BFA-7748-FEDF-CC80-AD9BC5219900}"/>
              </a:ext>
            </a:extLst>
          </p:cNvPr>
          <p:cNvPicPr>
            <a:picLocks noChangeAspect="1"/>
          </p:cNvPicPr>
          <p:nvPr/>
        </p:nvPicPr>
        <p:blipFill>
          <a:blip r:embed="rId5"/>
          <a:stretch>
            <a:fillRect/>
          </a:stretch>
        </p:blipFill>
        <p:spPr>
          <a:xfrm>
            <a:off x="5862918" y="3163620"/>
            <a:ext cx="2890194" cy="1828327"/>
          </a:xfrm>
          <a:prstGeom prst="rect">
            <a:avLst/>
          </a:prstGeom>
        </p:spPr>
      </p:pic>
    </p:spTree>
    <p:extLst>
      <p:ext uri="{BB962C8B-B14F-4D97-AF65-F5344CB8AC3E}">
        <p14:creationId xmlns:p14="http://schemas.microsoft.com/office/powerpoint/2010/main" val="165688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698500" y="44503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endParaRPr lang="nl-BE" dirty="0">
              <a:solidFill>
                <a:schemeClr val="tx1"/>
              </a:solidFill>
              <a:latin typeface="Montserrat ExtraBold" pitchFamily="2" charset="-94"/>
            </a:endParaRPr>
          </a:p>
        </p:txBody>
      </p:sp>
      <mc:AlternateContent xmlns:mc="http://schemas.openxmlformats.org/markup-compatibility/2006" xmlns:a14="http://schemas.microsoft.com/office/drawing/2010/main">
        <mc:Choice Requires="a14">
          <p:sp>
            <p:nvSpPr>
              <p:cNvPr id="7" name="Tekstvak 6">
                <a:extLst>
                  <a:ext uri="{FF2B5EF4-FFF2-40B4-BE49-F238E27FC236}">
                    <a16:creationId xmlns:a16="http://schemas.microsoft.com/office/drawing/2014/main" id="{95C7861B-2453-B4D0-3B40-7F1416FC4D41}"/>
                  </a:ext>
                </a:extLst>
              </p:cNvPr>
              <p:cNvSpPr txBox="1"/>
              <p:nvPr/>
            </p:nvSpPr>
            <p:spPr>
              <a:xfrm>
                <a:off x="387774" y="1200850"/>
                <a:ext cx="5476179" cy="3005310"/>
              </a:xfrm>
              <a:prstGeom prst="rect">
                <a:avLst/>
              </a:prstGeom>
              <a:noFill/>
            </p:spPr>
            <p:txBody>
              <a:bodyPr wrap="none" rtlCol="0">
                <a:spAutoFit/>
              </a:bodyPr>
              <a:lstStyle/>
              <a:p>
                <a:pPr>
                  <a:lnSpc>
                    <a:spcPct val="150000"/>
                  </a:lnSpc>
                </a:pPr>
                <a:r>
                  <a:rPr lang="nl-BE" sz="1600" dirty="0">
                    <a:solidFill>
                      <a:schemeClr val="tx1"/>
                    </a:solidFill>
                    <a:latin typeface="Montserrat ExtraBold" pitchFamily="2" charset="-94"/>
                  </a:rPr>
                  <a:t>Volgorde van rijen en kolommen in VK-diagram:</a:t>
                </a:r>
                <a:endParaRPr lang="nl-BE" sz="1600" dirty="0">
                  <a:latin typeface="Montserrat" pitchFamily="2" charset="-94"/>
                </a:endParaRPr>
              </a:p>
              <a:p>
                <a:pPr>
                  <a:lnSpc>
                    <a:spcPct val="150000"/>
                  </a:lnSpc>
                </a:pPr>
                <a:r>
                  <a:rPr lang="nl-BE" sz="1600" dirty="0">
                    <a:latin typeface="Montserrat" pitchFamily="2" charset="-94"/>
                  </a:rPr>
                  <a:t>Voorbeeld: 3 variabelen, dus </a:t>
                </a:r>
                <a14:m>
                  <m:oMath xmlns:m="http://schemas.openxmlformats.org/officeDocument/2006/math">
                    <m:sSup>
                      <m:sSupPr>
                        <m:ctrlPr>
                          <a:rPr lang="nl-BE" sz="1600" i="1" dirty="0" smtClean="0">
                            <a:latin typeface="Cambria Math" panose="02040503050406030204" pitchFamily="18" charset="0"/>
                          </a:rPr>
                        </m:ctrlPr>
                      </m:sSupPr>
                      <m:e>
                        <m:r>
                          <a:rPr lang="nl-BE" sz="1600" b="0" i="1" dirty="0" smtClean="0">
                            <a:latin typeface="Cambria Math" panose="02040503050406030204" pitchFamily="18" charset="0"/>
                          </a:rPr>
                          <m:t>2</m:t>
                        </m:r>
                      </m:e>
                      <m:sup>
                        <m:r>
                          <a:rPr lang="nl-BE" sz="1600" b="0" i="1" dirty="0" smtClean="0">
                            <a:latin typeface="Cambria Math" panose="02040503050406030204" pitchFamily="18" charset="0"/>
                          </a:rPr>
                          <m:t>3</m:t>
                        </m:r>
                      </m:sup>
                    </m:sSup>
                    <m:r>
                      <a:rPr lang="nl-BE" sz="1600" b="0" i="1" dirty="0" smtClean="0">
                        <a:latin typeface="Cambria Math" panose="02040503050406030204" pitchFamily="18" charset="0"/>
                      </a:rPr>
                      <m:t>=8</m:t>
                    </m:r>
                  </m:oMath>
                </a14:m>
                <a:r>
                  <a:rPr lang="nl-BE" sz="1600" dirty="0">
                    <a:latin typeface="Montserrat" pitchFamily="2" charset="-94"/>
                  </a:rPr>
                  <a:t> rijen</a:t>
                </a:r>
              </a:p>
              <a:p>
                <a:pPr marL="285750" indent="-285750">
                  <a:lnSpc>
                    <a:spcPct val="150000"/>
                  </a:lnSpc>
                  <a:buFont typeface="Arial" panose="020B0604020202020204" pitchFamily="34" charset="0"/>
                  <a:buChar char="•"/>
                </a:pPr>
                <a:r>
                  <a:rPr lang="nl-BE" sz="1600" dirty="0">
                    <a:solidFill>
                      <a:srgbClr val="FF0000"/>
                    </a:solidFill>
                    <a:latin typeface="Montserrat" pitchFamily="2" charset="-94"/>
                  </a:rPr>
                  <a:t>Schrijf 8 eentjes</a:t>
                </a:r>
              </a:p>
              <a:p>
                <a:pPr marL="285750" indent="-285750">
                  <a:lnSpc>
                    <a:spcPct val="150000"/>
                  </a:lnSpc>
                  <a:buFont typeface="Arial" panose="020B0604020202020204" pitchFamily="34" charset="0"/>
                  <a:buChar char="•"/>
                </a:pPr>
                <a:r>
                  <a:rPr lang="nl-BE" sz="1600" dirty="0">
                    <a:solidFill>
                      <a:srgbClr val="00B050"/>
                    </a:solidFill>
                    <a:latin typeface="Montserrat" pitchFamily="2" charset="-94"/>
                  </a:rPr>
                  <a:t>Vervang elke 2</a:t>
                </a:r>
                <a:r>
                  <a:rPr lang="nl-BE" sz="1600" baseline="30000" dirty="0">
                    <a:solidFill>
                      <a:srgbClr val="00B050"/>
                    </a:solidFill>
                    <a:latin typeface="Montserrat" pitchFamily="2" charset="-94"/>
                  </a:rPr>
                  <a:t>e</a:t>
                </a:r>
                <a:r>
                  <a:rPr lang="nl-BE" sz="1600" dirty="0">
                    <a:solidFill>
                      <a:srgbClr val="00B050"/>
                    </a:solidFill>
                    <a:latin typeface="Montserrat" pitchFamily="2" charset="-94"/>
                  </a:rPr>
                  <a:t> 1 door een 2</a:t>
                </a:r>
              </a:p>
              <a:p>
                <a:pPr marL="285750" indent="-285750">
                  <a:lnSpc>
                    <a:spcPct val="150000"/>
                  </a:lnSpc>
                  <a:buFont typeface="Arial" panose="020B0604020202020204" pitchFamily="34" charset="0"/>
                  <a:buChar char="•"/>
                </a:pPr>
                <a:r>
                  <a:rPr lang="nl-BE" sz="1600" dirty="0">
                    <a:solidFill>
                      <a:srgbClr val="0070C0"/>
                    </a:solidFill>
                    <a:latin typeface="Montserrat" pitchFamily="2" charset="-94"/>
                  </a:rPr>
                  <a:t>Vervang elke 2</a:t>
                </a:r>
                <a:r>
                  <a:rPr lang="nl-BE" sz="1600" baseline="30000" dirty="0">
                    <a:solidFill>
                      <a:srgbClr val="0070C0"/>
                    </a:solidFill>
                    <a:latin typeface="Montserrat" pitchFamily="2" charset="-94"/>
                  </a:rPr>
                  <a:t>e</a:t>
                </a:r>
                <a:r>
                  <a:rPr lang="nl-BE" sz="1600" dirty="0">
                    <a:solidFill>
                      <a:srgbClr val="0070C0"/>
                    </a:solidFill>
                    <a:latin typeface="Montserrat" pitchFamily="2" charset="-94"/>
                  </a:rPr>
                  <a:t> 2 door een 3</a:t>
                </a:r>
              </a:p>
              <a:p>
                <a:pPr>
                  <a:lnSpc>
                    <a:spcPct val="150000"/>
                  </a:lnSpc>
                </a:pPr>
                <a:r>
                  <a:rPr lang="nl-BE" sz="1600" dirty="0">
                    <a:latin typeface="Montserrat" pitchFamily="2" charset="-94"/>
                  </a:rPr>
                  <a:t>(Bij N rijen: tot elke 2</a:t>
                </a:r>
                <a:r>
                  <a:rPr lang="nl-BE" sz="1600" baseline="30000" dirty="0">
                    <a:latin typeface="Montserrat" pitchFamily="2" charset="-94"/>
                  </a:rPr>
                  <a:t>e</a:t>
                </a:r>
                <a:r>
                  <a:rPr lang="nl-BE" sz="1600" dirty="0">
                    <a:latin typeface="Montserrat" pitchFamily="2" charset="-94"/>
                  </a:rPr>
                  <a:t> N-1 door een N vervangen is)</a:t>
                </a:r>
              </a:p>
              <a:p>
                <a:pPr marL="285750" indent="-285750">
                  <a:lnSpc>
                    <a:spcPct val="150000"/>
                  </a:lnSpc>
                  <a:buFont typeface="Arial" panose="020B0604020202020204" pitchFamily="34" charset="0"/>
                  <a:buChar char="•"/>
                </a:pPr>
                <a:r>
                  <a:rPr lang="nl-BE" sz="1600" dirty="0">
                    <a:latin typeface="Montserrat" pitchFamily="2" charset="-94"/>
                  </a:rPr>
                  <a:t>Verander bij elke stap de zoveelste variabele / bit</a:t>
                </a:r>
                <a:br>
                  <a:rPr lang="nl-BE" sz="1600" dirty="0">
                    <a:latin typeface="Montserrat" pitchFamily="2" charset="-94"/>
                  </a:rPr>
                </a:br>
                <a:r>
                  <a:rPr lang="nl-BE" sz="1600" dirty="0">
                    <a:latin typeface="Montserrat" pitchFamily="2" charset="-94"/>
                  </a:rPr>
                  <a:t>van staat, te tellen </a:t>
                </a:r>
                <a:r>
                  <a:rPr lang="nl-BE" sz="1600" b="1" dirty="0">
                    <a:latin typeface="Montserrat" pitchFamily="2" charset="-94"/>
                  </a:rPr>
                  <a:t>van rechts</a:t>
                </a:r>
              </a:p>
            </p:txBody>
          </p:sp>
        </mc:Choice>
        <mc:Fallback xmlns="">
          <p:sp>
            <p:nvSpPr>
              <p:cNvPr id="7" name="Tekstvak 6">
                <a:extLst>
                  <a:ext uri="{FF2B5EF4-FFF2-40B4-BE49-F238E27FC236}">
                    <a16:creationId xmlns:a16="http://schemas.microsoft.com/office/drawing/2014/main" id="{95C7861B-2453-B4D0-3B40-7F1416FC4D41}"/>
                  </a:ext>
                </a:extLst>
              </p:cNvPr>
              <p:cNvSpPr txBox="1">
                <a:spLocks noRot="1" noChangeAspect="1" noMove="1" noResize="1" noEditPoints="1" noAdjustHandles="1" noChangeArrowheads="1" noChangeShapeType="1" noTextEdit="1"/>
              </p:cNvSpPr>
              <p:nvPr/>
            </p:nvSpPr>
            <p:spPr>
              <a:xfrm>
                <a:off x="387774" y="1200850"/>
                <a:ext cx="5476179" cy="3005310"/>
              </a:xfrm>
              <a:prstGeom prst="rect">
                <a:avLst/>
              </a:prstGeom>
              <a:blipFill>
                <a:blip r:embed="rId3"/>
                <a:stretch>
                  <a:fillRect l="-668" b="-1623"/>
                </a:stretch>
              </a:blipFill>
            </p:spPr>
            <p:txBody>
              <a:bodyPr/>
              <a:lstStyle/>
              <a:p>
                <a:r>
                  <a:rPr lang="nl-BE">
                    <a:noFill/>
                  </a:rPr>
                  <a:t> </a:t>
                </a:r>
              </a:p>
            </p:txBody>
          </p:sp>
        </mc:Fallback>
      </mc:AlternateContent>
      <p:sp>
        <p:nvSpPr>
          <p:cNvPr id="10" name="Tekstvak 9">
            <a:extLst>
              <a:ext uri="{FF2B5EF4-FFF2-40B4-BE49-F238E27FC236}">
                <a16:creationId xmlns:a16="http://schemas.microsoft.com/office/drawing/2014/main" id="{84581F01-FD7D-BE38-E5C7-5A0EB61FB63C}"/>
              </a:ext>
            </a:extLst>
          </p:cNvPr>
          <p:cNvSpPr txBox="1"/>
          <p:nvPr/>
        </p:nvSpPr>
        <p:spPr>
          <a:xfrm>
            <a:off x="6479191" y="1415567"/>
            <a:ext cx="651140" cy="2912592"/>
          </a:xfrm>
          <a:prstGeom prst="rect">
            <a:avLst/>
          </a:prstGeom>
          <a:noFill/>
        </p:spPr>
        <p:txBody>
          <a:bodyPr wrap="none" rtlCol="0">
            <a:spAutoFit/>
          </a:bodyPr>
          <a:lstStyle/>
          <a:p>
            <a:pPr>
              <a:lnSpc>
                <a:spcPct val="114000"/>
              </a:lnSpc>
            </a:pPr>
            <a:r>
              <a:rPr lang="nl-BE" dirty="0">
                <a:solidFill>
                  <a:srgbClr val="FF0000"/>
                </a:solidFill>
              </a:rPr>
              <a:t>1</a:t>
            </a:r>
          </a:p>
          <a:p>
            <a:pPr>
              <a:lnSpc>
                <a:spcPct val="114000"/>
              </a:lnSpc>
            </a:pPr>
            <a:r>
              <a:rPr lang="nl-BE" dirty="0">
                <a:solidFill>
                  <a:srgbClr val="FF0000"/>
                </a:solidFill>
              </a:rPr>
              <a:t>1</a:t>
            </a:r>
            <a:r>
              <a:rPr lang="nl-BE" dirty="0"/>
              <a:t> </a:t>
            </a:r>
            <a:r>
              <a:rPr lang="nl-BE" dirty="0">
                <a:solidFill>
                  <a:srgbClr val="92D050"/>
                </a:solidFill>
              </a:rPr>
              <a:t>2</a:t>
            </a:r>
          </a:p>
          <a:p>
            <a:pPr>
              <a:lnSpc>
                <a:spcPct val="114000"/>
              </a:lnSpc>
            </a:pPr>
            <a:r>
              <a:rPr lang="nl-BE" dirty="0">
                <a:solidFill>
                  <a:srgbClr val="FF0000"/>
                </a:solidFill>
              </a:rPr>
              <a:t>1</a:t>
            </a:r>
          </a:p>
          <a:p>
            <a:pPr>
              <a:lnSpc>
                <a:spcPct val="114000"/>
              </a:lnSpc>
            </a:pPr>
            <a:r>
              <a:rPr lang="nl-BE" dirty="0">
                <a:solidFill>
                  <a:srgbClr val="FF0000"/>
                </a:solidFill>
              </a:rPr>
              <a:t>1</a:t>
            </a:r>
            <a:r>
              <a:rPr lang="nl-BE" dirty="0"/>
              <a:t> </a:t>
            </a:r>
            <a:r>
              <a:rPr lang="nl-BE" dirty="0">
                <a:solidFill>
                  <a:srgbClr val="92D050"/>
                </a:solidFill>
              </a:rPr>
              <a:t>2</a:t>
            </a:r>
            <a:r>
              <a:rPr lang="nl-BE" dirty="0"/>
              <a:t> </a:t>
            </a:r>
            <a:r>
              <a:rPr lang="nl-BE" dirty="0">
                <a:solidFill>
                  <a:srgbClr val="0070C0"/>
                </a:solidFill>
              </a:rPr>
              <a:t>3</a:t>
            </a:r>
          </a:p>
          <a:p>
            <a:pPr>
              <a:lnSpc>
                <a:spcPct val="114000"/>
              </a:lnSpc>
            </a:pPr>
            <a:r>
              <a:rPr lang="nl-BE" dirty="0">
                <a:solidFill>
                  <a:srgbClr val="FF0000"/>
                </a:solidFill>
              </a:rPr>
              <a:t>1</a:t>
            </a:r>
          </a:p>
          <a:p>
            <a:pPr>
              <a:lnSpc>
                <a:spcPct val="114000"/>
              </a:lnSpc>
            </a:pPr>
            <a:r>
              <a:rPr lang="nl-BE" dirty="0">
                <a:solidFill>
                  <a:srgbClr val="FF0000"/>
                </a:solidFill>
              </a:rPr>
              <a:t>1</a:t>
            </a:r>
            <a:r>
              <a:rPr lang="nl-BE" dirty="0"/>
              <a:t> </a:t>
            </a:r>
            <a:r>
              <a:rPr lang="nl-BE" dirty="0">
                <a:solidFill>
                  <a:srgbClr val="92D050"/>
                </a:solidFill>
              </a:rPr>
              <a:t>2</a:t>
            </a:r>
          </a:p>
          <a:p>
            <a:pPr>
              <a:lnSpc>
                <a:spcPct val="114000"/>
              </a:lnSpc>
            </a:pPr>
            <a:r>
              <a:rPr lang="nl-BE" dirty="0">
                <a:solidFill>
                  <a:srgbClr val="FF0000"/>
                </a:solidFill>
              </a:rPr>
              <a:t>1</a:t>
            </a:r>
          </a:p>
          <a:p>
            <a:pPr>
              <a:lnSpc>
                <a:spcPct val="114000"/>
              </a:lnSpc>
            </a:pPr>
            <a:r>
              <a:rPr lang="nl-BE" dirty="0">
                <a:solidFill>
                  <a:srgbClr val="FF0000"/>
                </a:solidFill>
              </a:rPr>
              <a:t>1</a:t>
            </a:r>
            <a:r>
              <a:rPr lang="nl-BE" dirty="0"/>
              <a:t> </a:t>
            </a:r>
            <a:r>
              <a:rPr lang="nl-BE" dirty="0">
                <a:solidFill>
                  <a:srgbClr val="92D050"/>
                </a:solidFill>
              </a:rPr>
              <a:t>2</a:t>
            </a:r>
            <a:r>
              <a:rPr lang="nl-BE" dirty="0"/>
              <a:t> </a:t>
            </a:r>
            <a:r>
              <a:rPr lang="nl-BE" dirty="0">
                <a:solidFill>
                  <a:srgbClr val="0070C0"/>
                </a:solidFill>
              </a:rPr>
              <a:t>3</a:t>
            </a:r>
          </a:p>
          <a:p>
            <a:pPr>
              <a:lnSpc>
                <a:spcPct val="114000"/>
              </a:lnSpc>
            </a:pPr>
            <a:endParaRPr lang="nl-BE" dirty="0"/>
          </a:p>
        </p:txBody>
      </p:sp>
      <p:cxnSp>
        <p:nvCxnSpPr>
          <p:cNvPr id="14" name="Rechte verbindingslijn 13">
            <a:extLst>
              <a:ext uri="{FF2B5EF4-FFF2-40B4-BE49-F238E27FC236}">
                <a16:creationId xmlns:a16="http://schemas.microsoft.com/office/drawing/2014/main" id="{C6A6637E-13D4-1578-ABD6-D9B20DFDAADF}"/>
              </a:ext>
            </a:extLst>
          </p:cNvPr>
          <p:cNvCxnSpPr/>
          <p:nvPr/>
        </p:nvCxnSpPr>
        <p:spPr>
          <a:xfrm>
            <a:off x="6534508" y="1863408"/>
            <a:ext cx="169333" cy="14224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 name="Rechte verbindingslijn 14">
            <a:extLst>
              <a:ext uri="{FF2B5EF4-FFF2-40B4-BE49-F238E27FC236}">
                <a16:creationId xmlns:a16="http://schemas.microsoft.com/office/drawing/2014/main" id="{7428A683-6D42-00B8-80E7-6F073BAF14C0}"/>
              </a:ext>
            </a:extLst>
          </p:cNvPr>
          <p:cNvCxnSpPr/>
          <p:nvPr/>
        </p:nvCxnSpPr>
        <p:spPr>
          <a:xfrm>
            <a:off x="6543001" y="2509166"/>
            <a:ext cx="169333" cy="14224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6" name="Rechte verbindingslijn 15">
            <a:extLst>
              <a:ext uri="{FF2B5EF4-FFF2-40B4-BE49-F238E27FC236}">
                <a16:creationId xmlns:a16="http://schemas.microsoft.com/office/drawing/2014/main" id="{CD1AF179-80D2-4EBC-4D4F-8AAC14D25B91}"/>
              </a:ext>
            </a:extLst>
          </p:cNvPr>
          <p:cNvCxnSpPr/>
          <p:nvPr/>
        </p:nvCxnSpPr>
        <p:spPr>
          <a:xfrm>
            <a:off x="6543001" y="3089060"/>
            <a:ext cx="169333" cy="14224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7" name="Rechte verbindingslijn 16">
            <a:extLst>
              <a:ext uri="{FF2B5EF4-FFF2-40B4-BE49-F238E27FC236}">
                <a16:creationId xmlns:a16="http://schemas.microsoft.com/office/drawing/2014/main" id="{3A60FE20-5AC1-19A9-17A2-6715F9DCCAE1}"/>
              </a:ext>
            </a:extLst>
          </p:cNvPr>
          <p:cNvCxnSpPr/>
          <p:nvPr/>
        </p:nvCxnSpPr>
        <p:spPr>
          <a:xfrm>
            <a:off x="6526989" y="3722437"/>
            <a:ext cx="169333" cy="142240"/>
          </a:xfrm>
          <a:prstGeom prst="line">
            <a:avLst/>
          </a:prstGeom>
          <a:ln>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8" name="Rechte verbindingslijn 17">
            <a:extLst>
              <a:ext uri="{FF2B5EF4-FFF2-40B4-BE49-F238E27FC236}">
                <a16:creationId xmlns:a16="http://schemas.microsoft.com/office/drawing/2014/main" id="{B74F1FFE-5149-73DB-AC49-B9179E635EBC}"/>
              </a:ext>
            </a:extLst>
          </p:cNvPr>
          <p:cNvCxnSpPr/>
          <p:nvPr/>
        </p:nvCxnSpPr>
        <p:spPr>
          <a:xfrm>
            <a:off x="6725881" y="2509166"/>
            <a:ext cx="169333" cy="14224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a:extLst>
              <a:ext uri="{FF2B5EF4-FFF2-40B4-BE49-F238E27FC236}">
                <a16:creationId xmlns:a16="http://schemas.microsoft.com/office/drawing/2014/main" id="{7853882F-0A7D-BB30-BDE2-4823FD27E747}"/>
              </a:ext>
            </a:extLst>
          </p:cNvPr>
          <p:cNvCxnSpPr/>
          <p:nvPr/>
        </p:nvCxnSpPr>
        <p:spPr>
          <a:xfrm>
            <a:off x="6709869" y="3722437"/>
            <a:ext cx="169333" cy="14224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kstvak 20">
                <a:extLst>
                  <a:ext uri="{FF2B5EF4-FFF2-40B4-BE49-F238E27FC236}">
                    <a16:creationId xmlns:a16="http://schemas.microsoft.com/office/drawing/2014/main" id="{E916282F-B6F8-A2CB-3E58-4E7C8D6ECB74}"/>
                  </a:ext>
                </a:extLst>
              </p:cNvPr>
              <p:cNvSpPr txBox="1"/>
              <p:nvPr/>
            </p:nvSpPr>
            <p:spPr>
              <a:xfrm>
                <a:off x="7365447" y="1272344"/>
                <a:ext cx="922661" cy="2862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𝑥</m:t>
                          </m:r>
                        </m:e>
                      </m:acc>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𝑦</m:t>
                          </m:r>
                        </m:e>
                      </m:acc>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𝑧</m:t>
                          </m:r>
                        </m:e>
                      </m:acc>
                    </m:oMath>
                  </m:oMathPara>
                </a14:m>
                <a:endParaRPr lang="nl-BE" sz="2000" dirty="0"/>
              </a:p>
              <a:p>
                <a:pP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𝑥</m:t>
                          </m:r>
                        </m:e>
                      </m:acc>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𝑦</m:t>
                          </m:r>
                        </m:e>
                      </m:acc>
                      <m:r>
                        <a:rPr lang="nl-BE" sz="2000" b="0" i="1" smtClean="0">
                          <a:latin typeface="Cambria Math" panose="02040503050406030204" pitchFamily="18" charset="0"/>
                        </a:rPr>
                        <m:t>𝑧</m:t>
                      </m:r>
                    </m:oMath>
                  </m:oMathPara>
                </a14:m>
                <a:endParaRPr lang="nl-BE" sz="2000" dirty="0"/>
              </a:p>
              <a:p>
                <a:pP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𝑥</m:t>
                          </m:r>
                        </m:e>
                      </m:acc>
                      <m:r>
                        <a:rPr lang="nl-BE" sz="2000" b="0" i="1" smtClean="0">
                          <a:latin typeface="Cambria Math" panose="02040503050406030204" pitchFamily="18" charset="0"/>
                        </a:rPr>
                        <m:t>𝑦𝑧</m:t>
                      </m:r>
                    </m:oMath>
                  </m:oMathPara>
                </a14:m>
                <a:endParaRPr lang="nl-BE" sz="2000" dirty="0"/>
              </a:p>
              <a:p>
                <a:pP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𝑥</m:t>
                          </m:r>
                        </m:e>
                      </m:acc>
                      <m:r>
                        <a:rPr lang="nl-BE" sz="2000" b="0" i="1" smtClean="0">
                          <a:latin typeface="Cambria Math" panose="02040503050406030204" pitchFamily="18" charset="0"/>
                        </a:rPr>
                        <m:t>𝑦</m:t>
                      </m:r>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𝑧</m:t>
                          </m:r>
                        </m:e>
                      </m:acc>
                    </m:oMath>
                  </m:oMathPara>
                </a14:m>
                <a:endParaRPr lang="nl-BE" sz="2000" dirty="0"/>
              </a:p>
              <a:p>
                <a:pP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𝑥𝑦</m:t>
                      </m:r>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𝑧</m:t>
                          </m:r>
                        </m:e>
                      </m:acc>
                    </m:oMath>
                  </m:oMathPara>
                </a14:m>
                <a:endParaRPr lang="nl-BE" sz="2000" dirty="0"/>
              </a:p>
              <a:p>
                <a:pP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𝑥𝑦𝑧</m:t>
                      </m:r>
                    </m:oMath>
                  </m:oMathPara>
                </a14:m>
                <a:endParaRPr lang="nl-BE" sz="2000" dirty="0"/>
              </a:p>
              <a:p>
                <a:pP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m:t>
                      </m:r>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𝑦</m:t>
                          </m:r>
                        </m:e>
                      </m:acc>
                      <m:r>
                        <a:rPr lang="nl-BE" sz="2000" b="0" i="1" smtClean="0">
                          <a:latin typeface="Cambria Math" panose="02040503050406030204" pitchFamily="18" charset="0"/>
                        </a:rPr>
                        <m:t>𝑧</m:t>
                      </m:r>
                    </m:oMath>
                  </m:oMathPara>
                </a14:m>
                <a:endParaRPr lang="nl-BE" sz="2000" dirty="0"/>
              </a:p>
              <a:p>
                <a:pP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m:t>
                      </m:r>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𝑦</m:t>
                          </m:r>
                        </m:e>
                      </m:acc>
                      <m:acc>
                        <m:accPr>
                          <m:chr m:val="̅"/>
                          <m:ctrlPr>
                            <a:rPr lang="nl-BE" sz="2000" i="1" smtClean="0">
                              <a:latin typeface="Cambria Math" panose="02040503050406030204" pitchFamily="18" charset="0"/>
                            </a:rPr>
                          </m:ctrlPr>
                        </m:accPr>
                        <m:e>
                          <m:r>
                            <a:rPr lang="nl-BE" sz="2000" b="0" i="1" smtClean="0">
                              <a:latin typeface="Cambria Math" panose="02040503050406030204" pitchFamily="18" charset="0"/>
                            </a:rPr>
                            <m:t>𝑧</m:t>
                          </m:r>
                        </m:e>
                      </m:acc>
                    </m:oMath>
                  </m:oMathPara>
                </a14:m>
                <a:endParaRPr lang="nl-BE" sz="2000" dirty="0"/>
              </a:p>
              <a:p>
                <a:r>
                  <a:rPr lang="nl-BE" dirty="0"/>
                  <a:t>begin</a:t>
                </a:r>
                <a:endParaRPr lang="nl-BE" sz="2000" dirty="0"/>
              </a:p>
            </p:txBody>
          </p:sp>
        </mc:Choice>
        <mc:Fallback xmlns="">
          <p:sp>
            <p:nvSpPr>
              <p:cNvPr id="21" name="Tekstvak 20">
                <a:extLst>
                  <a:ext uri="{FF2B5EF4-FFF2-40B4-BE49-F238E27FC236}">
                    <a16:creationId xmlns:a16="http://schemas.microsoft.com/office/drawing/2014/main" id="{E916282F-B6F8-A2CB-3E58-4E7C8D6ECB74}"/>
                  </a:ext>
                </a:extLst>
              </p:cNvPr>
              <p:cNvSpPr txBox="1">
                <a:spLocks noRot="1" noChangeAspect="1" noMove="1" noResize="1" noEditPoints="1" noAdjustHandles="1" noChangeArrowheads="1" noChangeShapeType="1" noTextEdit="1"/>
              </p:cNvSpPr>
              <p:nvPr/>
            </p:nvSpPr>
            <p:spPr>
              <a:xfrm>
                <a:off x="7365447" y="1272344"/>
                <a:ext cx="922661" cy="2862322"/>
              </a:xfrm>
              <a:prstGeom prst="rect">
                <a:avLst/>
              </a:prstGeom>
              <a:blipFill>
                <a:blip r:embed="rId4"/>
                <a:stretch>
                  <a:fillRect l="-5263" r="-15132" b="-1706"/>
                </a:stretch>
              </a:blipFill>
            </p:spPr>
            <p:txBody>
              <a:bodyPr/>
              <a:lstStyle/>
              <a:p>
                <a:r>
                  <a:rPr lang="nl-BE">
                    <a:noFill/>
                  </a:rPr>
                  <a:t> </a:t>
                </a:r>
              </a:p>
            </p:txBody>
          </p:sp>
        </mc:Fallback>
      </mc:AlternateContent>
      <p:cxnSp>
        <p:nvCxnSpPr>
          <p:cNvPr id="31" name="Rechte verbindingslijn met pijl 30">
            <a:extLst>
              <a:ext uri="{FF2B5EF4-FFF2-40B4-BE49-F238E27FC236}">
                <a16:creationId xmlns:a16="http://schemas.microsoft.com/office/drawing/2014/main" id="{FAB19098-0171-CF11-6517-785457105B00}"/>
              </a:ext>
            </a:extLst>
          </p:cNvPr>
          <p:cNvCxnSpPr>
            <a:cxnSpLocks/>
          </p:cNvCxnSpPr>
          <p:nvPr/>
        </p:nvCxnSpPr>
        <p:spPr>
          <a:xfrm>
            <a:off x="7826778" y="2512427"/>
            <a:ext cx="0" cy="106047"/>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195C0884-1C75-E536-500C-E92F65A0F353}"/>
              </a:ext>
            </a:extLst>
          </p:cNvPr>
          <p:cNvCxnSpPr>
            <a:cxnSpLocks/>
          </p:cNvCxnSpPr>
          <p:nvPr/>
        </p:nvCxnSpPr>
        <p:spPr>
          <a:xfrm>
            <a:off x="7826778" y="2818840"/>
            <a:ext cx="0" cy="10604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C226940B-68E5-8B24-9373-744EECA92E7C}"/>
              </a:ext>
            </a:extLst>
          </p:cNvPr>
          <p:cNvCxnSpPr>
            <a:cxnSpLocks/>
          </p:cNvCxnSpPr>
          <p:nvPr/>
        </p:nvCxnSpPr>
        <p:spPr>
          <a:xfrm>
            <a:off x="7826778" y="3125253"/>
            <a:ext cx="0" cy="106047"/>
          </a:xfrm>
          <a:prstGeom prst="straightConnector1">
            <a:avLst/>
          </a:prstGeom>
          <a:ln>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D21813DE-1949-FCC2-90BA-0D780989E99D}"/>
              </a:ext>
            </a:extLst>
          </p:cNvPr>
          <p:cNvCxnSpPr>
            <a:cxnSpLocks/>
          </p:cNvCxnSpPr>
          <p:nvPr/>
        </p:nvCxnSpPr>
        <p:spPr>
          <a:xfrm>
            <a:off x="7826778" y="1593188"/>
            <a:ext cx="0" cy="10604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49D74A37-A609-5FCB-77DD-9596D4449817}"/>
              </a:ext>
            </a:extLst>
          </p:cNvPr>
          <p:cNvCxnSpPr>
            <a:cxnSpLocks/>
          </p:cNvCxnSpPr>
          <p:nvPr/>
        </p:nvCxnSpPr>
        <p:spPr>
          <a:xfrm>
            <a:off x="7826778" y="1899601"/>
            <a:ext cx="0" cy="106047"/>
          </a:xfrm>
          <a:prstGeom prst="straightConnector1">
            <a:avLst/>
          </a:prstGeom>
          <a:ln>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Rechte verbindingslijn met pijl 37">
            <a:extLst>
              <a:ext uri="{FF2B5EF4-FFF2-40B4-BE49-F238E27FC236}">
                <a16:creationId xmlns:a16="http://schemas.microsoft.com/office/drawing/2014/main" id="{A4136AD5-F0C7-EF46-8498-00FE4E86B458}"/>
              </a:ext>
            </a:extLst>
          </p:cNvPr>
          <p:cNvCxnSpPr>
            <a:cxnSpLocks/>
          </p:cNvCxnSpPr>
          <p:nvPr/>
        </p:nvCxnSpPr>
        <p:spPr>
          <a:xfrm>
            <a:off x="7826778" y="2206014"/>
            <a:ext cx="0" cy="10604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2211BFED-1F44-5B0C-90F4-AEA4F46F1DA1}"/>
              </a:ext>
            </a:extLst>
          </p:cNvPr>
          <p:cNvCxnSpPr>
            <a:cxnSpLocks/>
          </p:cNvCxnSpPr>
          <p:nvPr/>
        </p:nvCxnSpPr>
        <p:spPr>
          <a:xfrm>
            <a:off x="7826778" y="3431666"/>
            <a:ext cx="0" cy="10604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Rechte verbindingslijn met pijl 39">
            <a:extLst>
              <a:ext uri="{FF2B5EF4-FFF2-40B4-BE49-F238E27FC236}">
                <a16:creationId xmlns:a16="http://schemas.microsoft.com/office/drawing/2014/main" id="{B48E8FCA-8F16-BD17-99A2-5A58FDC4BFD4}"/>
              </a:ext>
            </a:extLst>
          </p:cNvPr>
          <p:cNvCxnSpPr>
            <a:cxnSpLocks/>
          </p:cNvCxnSpPr>
          <p:nvPr/>
        </p:nvCxnSpPr>
        <p:spPr>
          <a:xfrm>
            <a:off x="7826778" y="3738079"/>
            <a:ext cx="0" cy="106047"/>
          </a:xfrm>
          <a:prstGeom prst="straightConnector1">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 Placeholder 9">
            <a:extLst>
              <a:ext uri="{FF2B5EF4-FFF2-40B4-BE49-F238E27FC236}">
                <a16:creationId xmlns:a16="http://schemas.microsoft.com/office/drawing/2014/main" id="{C25642A8-E4B0-E1A7-2FED-E27A0A5C13D6}"/>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p:sp>
        <p:nvSpPr>
          <p:cNvPr id="3" name="Title 1">
            <a:extLst>
              <a:ext uri="{FF2B5EF4-FFF2-40B4-BE49-F238E27FC236}">
                <a16:creationId xmlns:a16="http://schemas.microsoft.com/office/drawing/2014/main" id="{0DEA2ECD-3FAE-D4DB-8A63-5A36C44304AA}"/>
              </a:ext>
            </a:extLst>
          </p:cNvPr>
          <p:cNvSpPr txBox="1">
            <a:spLocks/>
          </p:cNvSpPr>
          <p:nvPr/>
        </p:nvSpPr>
        <p:spPr>
          <a:xfrm>
            <a:off x="390888" y="460336"/>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Tree>
    <p:extLst>
      <p:ext uri="{BB962C8B-B14F-4D97-AF65-F5344CB8AC3E}">
        <p14:creationId xmlns:p14="http://schemas.microsoft.com/office/powerpoint/2010/main" val="165151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56052" y="446038"/>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04435" y="980994"/>
            <a:ext cx="8509272" cy="401095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800" b="1" dirty="0">
                <a:solidFill>
                  <a:schemeClr val="tx1"/>
                </a:solidFill>
                <a:latin typeface="Montserrat" pitchFamily="2" charset="-94"/>
              </a:rPr>
              <a:t>Opmerking: aangrenzend = 1 variabele verandert</a:t>
            </a: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800" b="1" dirty="0">
              <a:solidFill>
                <a:schemeClr val="tx1"/>
              </a:solidFill>
              <a:latin typeface="Montserrat" pitchFamily="2" charset="-94"/>
            </a:endParaRPr>
          </a:p>
          <a:p>
            <a:pPr marL="0" indent="0">
              <a:buNone/>
            </a:pPr>
            <a:r>
              <a:rPr lang="nl-BE" sz="1400" dirty="0">
                <a:solidFill>
                  <a:schemeClr val="tx1"/>
                </a:solidFill>
                <a:latin typeface="Montserrat" pitchFamily="2" charset="-94"/>
              </a:rPr>
              <a:t> </a:t>
            </a:r>
          </a:p>
          <a:p>
            <a:pPr marL="0" indent="0">
              <a:buNone/>
            </a:pPr>
            <a:r>
              <a:rPr lang="nl-BE" sz="800" dirty="0">
                <a:solidFill>
                  <a:schemeClr val="tx1"/>
                </a:solidFill>
                <a:latin typeface="Montserrat" pitchFamily="2" charset="-94"/>
              </a:rPr>
              <a:t> </a:t>
            </a:r>
          </a:p>
        </p:txBody>
      </p:sp>
      <p:pic>
        <p:nvPicPr>
          <p:cNvPr id="2" name="Picture 2" descr="Picture">
            <a:extLst>
              <a:ext uri="{FF2B5EF4-FFF2-40B4-BE49-F238E27FC236}">
                <a16:creationId xmlns:a16="http://schemas.microsoft.com/office/drawing/2014/main" id="{FB3AD5F1-A708-ADBF-C5C3-E0A7F0E56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00" y="1802156"/>
            <a:ext cx="2716212" cy="15391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4" name="Tabel 2">
                <a:extLst>
                  <a:ext uri="{FF2B5EF4-FFF2-40B4-BE49-F238E27FC236}">
                    <a16:creationId xmlns:a16="http://schemas.microsoft.com/office/drawing/2014/main" id="{D16BC595-52C2-0211-8F54-7461FF6ECFC6}"/>
                  </a:ext>
                </a:extLst>
              </p:cNvPr>
              <p:cNvGraphicFramePr>
                <a:graphicFrameLocks noGrp="1"/>
              </p:cNvGraphicFramePr>
              <p:nvPr>
                <p:extLst>
                  <p:ext uri="{D42A27DB-BD31-4B8C-83A1-F6EECF244321}">
                    <p14:modId xmlns:p14="http://schemas.microsoft.com/office/powerpoint/2010/main" val="813402151"/>
                  </p:ext>
                </p:extLst>
              </p:nvPr>
            </p:nvGraphicFramePr>
            <p:xfrm>
              <a:off x="4150657" y="1587566"/>
              <a:ext cx="2765039" cy="2574940"/>
            </p:xfrm>
            <a:graphic>
              <a:graphicData uri="http://schemas.openxmlformats.org/drawingml/2006/table">
                <a:tbl>
                  <a:tblPr firstRow="1" bandRow="1">
                    <a:tableStyleId>{2D5ABB26-0587-4C30-8999-92F81FD0307C}</a:tableStyleId>
                  </a:tblPr>
                  <a:tblGrid>
                    <a:gridCol w="546167">
                      <a:extLst>
                        <a:ext uri="{9D8B030D-6E8A-4147-A177-3AD203B41FA5}">
                          <a16:colId xmlns:a16="http://schemas.microsoft.com/office/drawing/2014/main" val="2122599680"/>
                        </a:ext>
                      </a:extLst>
                    </a:gridCol>
                    <a:gridCol w="554718">
                      <a:extLst>
                        <a:ext uri="{9D8B030D-6E8A-4147-A177-3AD203B41FA5}">
                          <a16:colId xmlns:a16="http://schemas.microsoft.com/office/drawing/2014/main" val="389670425"/>
                        </a:ext>
                      </a:extLst>
                    </a:gridCol>
                    <a:gridCol w="554718">
                      <a:extLst>
                        <a:ext uri="{9D8B030D-6E8A-4147-A177-3AD203B41FA5}">
                          <a16:colId xmlns:a16="http://schemas.microsoft.com/office/drawing/2014/main" val="994374367"/>
                        </a:ext>
                      </a:extLst>
                    </a:gridCol>
                    <a:gridCol w="554718">
                      <a:extLst>
                        <a:ext uri="{9D8B030D-6E8A-4147-A177-3AD203B41FA5}">
                          <a16:colId xmlns:a16="http://schemas.microsoft.com/office/drawing/2014/main" val="1266147529"/>
                        </a:ext>
                      </a:extLst>
                    </a:gridCol>
                    <a:gridCol w="554718">
                      <a:extLst>
                        <a:ext uri="{9D8B030D-6E8A-4147-A177-3AD203B41FA5}">
                          <a16:colId xmlns:a16="http://schemas.microsoft.com/office/drawing/2014/main" val="1991004187"/>
                        </a:ext>
                      </a:extLst>
                    </a:gridCol>
                  </a:tblGrid>
                  <a:tr h="514988">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𝑧</m:t>
                                    </m:r>
                                  </m:e>
                                </m:acc>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𝑢</m:t>
                                    </m:r>
                                  </m:e>
                                </m:acc>
                              </m:oMath>
                            </m:oMathPara>
                          </a14:m>
                          <a:endParaRPr lang="nl-BE" sz="2000" dirty="0"/>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𝑧</m:t>
                                    </m:r>
                                  </m:e>
                                </m:acc>
                                <m:r>
                                  <a:rPr lang="nl-BE" sz="2000" b="0" i="1" dirty="0" smtClean="0">
                                    <a:latin typeface="Cambria Math" panose="02040503050406030204" pitchFamily="18" charset="0"/>
                                  </a:rPr>
                                  <m:t>𝑢</m:t>
                                </m:r>
                              </m:oMath>
                            </m:oMathPara>
                          </a14:m>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𝑧</m:t>
                                </m:r>
                                <m:r>
                                  <a:rPr lang="nl-BE" sz="2000" b="0" i="1" dirty="0" smtClean="0">
                                    <a:latin typeface="Cambria Math" panose="02040503050406030204" pitchFamily="18" charset="0"/>
                                  </a:rPr>
                                  <m:t>𝑢</m:t>
                                </m:r>
                              </m:oMath>
                            </m:oMathPara>
                          </a14:m>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BE" sz="2000" b="0" i="1" dirty="0" smtClean="0">
                                    <a:latin typeface="Cambria Math" panose="02040503050406030204" pitchFamily="18" charset="0"/>
                                  </a:rPr>
                                  <m:t>𝑧</m:t>
                                </m:r>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𝑢</m:t>
                                    </m:r>
                                  </m:e>
                                </m:acc>
                              </m:oMath>
                            </m:oMathPara>
                          </a14:m>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1498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𝑦</m:t>
                                    </m:r>
                                  </m:e>
                                </m:acc>
                              </m:oMath>
                            </m:oMathPara>
                          </a14:m>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522208970"/>
                      </a:ext>
                    </a:extLst>
                  </a:tr>
                  <a:tr h="51498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r>
                                  <a:rPr lang="nl-BE" sz="2000" b="0" i="1" smtClean="0">
                                    <a:latin typeface="Cambria Math" panose="02040503050406030204" pitchFamily="18" charset="0"/>
                                  </a:rPr>
                                  <m:t>𝑦</m:t>
                                </m:r>
                              </m:oMath>
                            </m:oMathPara>
                          </a14:m>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1819759527"/>
                      </a:ext>
                    </a:extLst>
                  </a:tr>
                  <a:tr h="514988">
                    <a:tc>
                      <a:txBody>
                        <a:bodyPr/>
                        <a:lstStyle/>
                        <a:p>
                          <a:pPr algn="ct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𝑥𝑦</m:t>
                                </m:r>
                              </m:oMath>
                            </m:oMathPara>
                          </a14:m>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103673054"/>
                      </a:ext>
                    </a:extLst>
                  </a:tr>
                  <a:tr h="51498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m:t>
                                </m:r>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𝑦</m:t>
                                    </m:r>
                                  </m:e>
                                </m:acc>
                              </m:oMath>
                            </m:oMathPara>
                          </a14:m>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1959152342"/>
                      </a:ext>
                    </a:extLst>
                  </a:tr>
                </a:tbl>
              </a:graphicData>
            </a:graphic>
          </p:graphicFrame>
        </mc:Choice>
        <mc:Fallback xmlns="">
          <p:graphicFrame>
            <p:nvGraphicFramePr>
              <p:cNvPr id="4" name="Tabel 2">
                <a:extLst>
                  <a:ext uri="{FF2B5EF4-FFF2-40B4-BE49-F238E27FC236}">
                    <a16:creationId xmlns:a16="http://schemas.microsoft.com/office/drawing/2014/main" id="{D16BC595-52C2-0211-8F54-7461FF6ECFC6}"/>
                  </a:ext>
                </a:extLst>
              </p:cNvPr>
              <p:cNvGraphicFramePr>
                <a:graphicFrameLocks noGrp="1"/>
              </p:cNvGraphicFramePr>
              <p:nvPr>
                <p:extLst>
                  <p:ext uri="{D42A27DB-BD31-4B8C-83A1-F6EECF244321}">
                    <p14:modId xmlns:p14="http://schemas.microsoft.com/office/powerpoint/2010/main" val="813402151"/>
                  </p:ext>
                </p:extLst>
              </p:nvPr>
            </p:nvGraphicFramePr>
            <p:xfrm>
              <a:off x="4150657" y="1587566"/>
              <a:ext cx="2765039" cy="2574940"/>
            </p:xfrm>
            <a:graphic>
              <a:graphicData uri="http://schemas.openxmlformats.org/drawingml/2006/table">
                <a:tbl>
                  <a:tblPr firstRow="1" bandRow="1">
                    <a:tableStyleId>{2D5ABB26-0587-4C30-8999-92F81FD0307C}</a:tableStyleId>
                  </a:tblPr>
                  <a:tblGrid>
                    <a:gridCol w="546167">
                      <a:extLst>
                        <a:ext uri="{9D8B030D-6E8A-4147-A177-3AD203B41FA5}">
                          <a16:colId xmlns:a16="http://schemas.microsoft.com/office/drawing/2014/main" val="2122599680"/>
                        </a:ext>
                      </a:extLst>
                    </a:gridCol>
                    <a:gridCol w="554718">
                      <a:extLst>
                        <a:ext uri="{9D8B030D-6E8A-4147-A177-3AD203B41FA5}">
                          <a16:colId xmlns:a16="http://schemas.microsoft.com/office/drawing/2014/main" val="389670425"/>
                        </a:ext>
                      </a:extLst>
                    </a:gridCol>
                    <a:gridCol w="554718">
                      <a:extLst>
                        <a:ext uri="{9D8B030D-6E8A-4147-A177-3AD203B41FA5}">
                          <a16:colId xmlns:a16="http://schemas.microsoft.com/office/drawing/2014/main" val="994374367"/>
                        </a:ext>
                      </a:extLst>
                    </a:gridCol>
                    <a:gridCol w="554718">
                      <a:extLst>
                        <a:ext uri="{9D8B030D-6E8A-4147-A177-3AD203B41FA5}">
                          <a16:colId xmlns:a16="http://schemas.microsoft.com/office/drawing/2014/main" val="1266147529"/>
                        </a:ext>
                      </a:extLst>
                    </a:gridCol>
                    <a:gridCol w="554718">
                      <a:extLst>
                        <a:ext uri="{9D8B030D-6E8A-4147-A177-3AD203B41FA5}">
                          <a16:colId xmlns:a16="http://schemas.microsoft.com/office/drawing/2014/main" val="1991004187"/>
                        </a:ext>
                      </a:extLst>
                    </a:gridCol>
                  </a:tblGrid>
                  <a:tr h="514988">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4"/>
                          <a:stretch>
                            <a:fillRect l="-100000" t="-2353" r="-304396" b="-401176"/>
                          </a:stretch>
                        </a:blipFill>
                      </a:tcPr>
                    </a:tc>
                    <a:tc>
                      <a:txBody>
                        <a:bodyPr/>
                        <a:lstStyle/>
                        <a:p>
                          <a:endParaRPr lang="nl-BE"/>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4"/>
                          <a:stretch>
                            <a:fillRect l="-200000" t="-2353" r="-204396" b="-401176"/>
                          </a:stretch>
                        </a:blipFill>
                      </a:tcPr>
                    </a:tc>
                    <a:tc>
                      <a:txBody>
                        <a:bodyPr/>
                        <a:lstStyle/>
                        <a:p>
                          <a:endParaRPr lang="nl-BE"/>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4"/>
                          <a:stretch>
                            <a:fillRect l="-296739" t="-2353" r="-102174" b="-401176"/>
                          </a:stretch>
                        </a:blipFill>
                      </a:tcPr>
                    </a:tc>
                    <a:tc>
                      <a:txBody>
                        <a:bodyPr/>
                        <a:lstStyle/>
                        <a:p>
                          <a:endParaRPr lang="nl-BE"/>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4"/>
                          <a:stretch>
                            <a:fillRect l="-401099" t="-2353" r="-3297" b="-401176"/>
                          </a:stretch>
                        </a:blipFill>
                      </a:tcPr>
                    </a:tc>
                    <a:extLst>
                      <a:ext uri="{0D108BD9-81ED-4DB2-BD59-A6C34878D82A}">
                        <a16:rowId xmlns:a16="http://schemas.microsoft.com/office/drawing/2014/main" val="524173643"/>
                      </a:ext>
                    </a:extLst>
                  </a:tr>
                  <a:tr h="514988">
                    <a:tc>
                      <a:txBody>
                        <a:bodyPr/>
                        <a:lstStyle/>
                        <a:p>
                          <a:endParaRPr lang="nl-BE"/>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blipFill>
                          <a:blip r:embed="rId4"/>
                          <a:stretch>
                            <a:fillRect l="-1111" t="-103571" r="-408889" b="-305952"/>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522208970"/>
                      </a:ext>
                    </a:extLst>
                  </a:tr>
                  <a:tr h="514988">
                    <a:tc>
                      <a:txBody>
                        <a:bodyPr/>
                        <a:lstStyle/>
                        <a:p>
                          <a:endParaRPr lang="nl-BE"/>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blipFill>
                          <a:blip r:embed="rId4"/>
                          <a:stretch>
                            <a:fillRect l="-1111" t="-201176" r="-408889" b="-202353"/>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1819759527"/>
                      </a:ext>
                    </a:extLst>
                  </a:tr>
                  <a:tr h="514988">
                    <a:tc>
                      <a:txBody>
                        <a:bodyPr/>
                        <a:lstStyle/>
                        <a:p>
                          <a:endParaRPr lang="nl-BE"/>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blipFill>
                          <a:blip r:embed="rId4"/>
                          <a:stretch>
                            <a:fillRect l="-1111" t="-304762" r="-408889" b="-104762"/>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103673054"/>
                      </a:ext>
                    </a:extLst>
                  </a:tr>
                  <a:tr h="514988">
                    <a:tc>
                      <a:txBody>
                        <a:bodyPr/>
                        <a:lstStyle/>
                        <a:p>
                          <a:endParaRPr lang="nl-BE"/>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blipFill>
                          <a:blip r:embed="rId4"/>
                          <a:stretch>
                            <a:fillRect l="-1111" t="-400000" r="-408889" b="-3529"/>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tc>
                      <a:txBody>
                        <a:bodyPr/>
                        <a:lstStyle/>
                        <a:p>
                          <a:pPr algn="ctr"/>
                          <a:endParaRPr lang="nl-BE" sz="2000" dirty="0"/>
                        </a:p>
                      </a:txBody>
                      <a:tcPr anchor="ctr">
                        <a:lnL w="19050" cap="flat" cmpd="sng" algn="ctr">
                          <a:solidFill>
                            <a:schemeClr val="bg2">
                              <a:lumMod val="65000"/>
                            </a:schemeClr>
                          </a:solidFill>
                          <a:prstDash val="solid"/>
                          <a:round/>
                          <a:headEnd type="none" w="med" len="med"/>
                          <a:tailEnd type="none" w="med" len="med"/>
                        </a:lnL>
                        <a:lnR w="19050" cap="flat" cmpd="sng" algn="ctr">
                          <a:solidFill>
                            <a:schemeClr val="bg2">
                              <a:lumMod val="65000"/>
                            </a:schemeClr>
                          </a:solidFill>
                          <a:prstDash val="solid"/>
                          <a:round/>
                          <a:headEnd type="none" w="med" len="med"/>
                          <a:tailEnd type="none" w="med" len="med"/>
                        </a:lnR>
                        <a:lnT w="19050" cap="flat" cmpd="sng" algn="ctr">
                          <a:solidFill>
                            <a:schemeClr val="bg2">
                              <a:lumMod val="65000"/>
                            </a:schemeClr>
                          </a:solidFill>
                          <a:prstDash val="solid"/>
                          <a:round/>
                          <a:headEnd type="none" w="med" len="med"/>
                          <a:tailEnd type="none" w="med" len="med"/>
                        </a:lnT>
                        <a:lnB w="19050" cap="flat" cmpd="sng" algn="ctr">
                          <a:solidFill>
                            <a:schemeClr val="bg2">
                              <a:lumMod val="65000"/>
                            </a:schemeClr>
                          </a:solidFill>
                          <a:prstDash val="solid"/>
                          <a:round/>
                          <a:headEnd type="none" w="med" len="med"/>
                          <a:tailEnd type="none" w="med" len="med"/>
                        </a:lnB>
                      </a:tcPr>
                    </a:tc>
                    <a:extLst>
                      <a:ext uri="{0D108BD9-81ED-4DB2-BD59-A6C34878D82A}">
                        <a16:rowId xmlns:a16="http://schemas.microsoft.com/office/drawing/2014/main" val="1959152342"/>
                      </a:ext>
                    </a:extLst>
                  </a:tr>
                </a:tbl>
              </a:graphicData>
            </a:graphic>
          </p:graphicFrame>
        </mc:Fallback>
      </mc:AlternateContent>
      <p:sp>
        <p:nvSpPr>
          <p:cNvPr id="5" name="Pijl: omlaag 4">
            <a:extLst>
              <a:ext uri="{FF2B5EF4-FFF2-40B4-BE49-F238E27FC236}">
                <a16:creationId xmlns:a16="http://schemas.microsoft.com/office/drawing/2014/main" id="{984CB3A7-568F-960F-464F-EE958F0AD85C}"/>
              </a:ext>
            </a:extLst>
          </p:cNvPr>
          <p:cNvSpPr/>
          <p:nvPr/>
        </p:nvSpPr>
        <p:spPr>
          <a:xfrm rot="16200000">
            <a:off x="5033784" y="2709634"/>
            <a:ext cx="331893" cy="555413"/>
          </a:xfrm>
          <a:prstGeom prst="downArrow">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6" name="Pijl: omlaag 5">
            <a:extLst>
              <a:ext uri="{FF2B5EF4-FFF2-40B4-BE49-F238E27FC236}">
                <a16:creationId xmlns:a16="http://schemas.microsoft.com/office/drawing/2014/main" id="{0D1CC5AC-1B04-152D-0B6F-1678065C428B}"/>
              </a:ext>
            </a:extLst>
          </p:cNvPr>
          <p:cNvSpPr/>
          <p:nvPr/>
        </p:nvSpPr>
        <p:spPr>
          <a:xfrm>
            <a:off x="6455389" y="3799613"/>
            <a:ext cx="331893" cy="555413"/>
          </a:xfrm>
          <a:prstGeom prst="down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10" name="Pijl: omlaag 9">
            <a:extLst>
              <a:ext uri="{FF2B5EF4-FFF2-40B4-BE49-F238E27FC236}">
                <a16:creationId xmlns:a16="http://schemas.microsoft.com/office/drawing/2014/main" id="{EE93EE43-E823-37C3-0AE8-370BE360B116}"/>
              </a:ext>
            </a:extLst>
          </p:cNvPr>
          <p:cNvSpPr/>
          <p:nvPr/>
        </p:nvSpPr>
        <p:spPr>
          <a:xfrm>
            <a:off x="6439250" y="1911168"/>
            <a:ext cx="331893" cy="555413"/>
          </a:xfrm>
          <a:prstGeom prst="down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13" name="Pijl: omlaag 2">
            <a:extLst>
              <a:ext uri="{FF2B5EF4-FFF2-40B4-BE49-F238E27FC236}">
                <a16:creationId xmlns:a16="http://schemas.microsoft.com/office/drawing/2014/main" id="{CE263536-3565-6389-F5BE-28F37C8A27A8}"/>
              </a:ext>
            </a:extLst>
          </p:cNvPr>
          <p:cNvSpPr/>
          <p:nvPr/>
        </p:nvSpPr>
        <p:spPr>
          <a:xfrm rot="5400000">
            <a:off x="6660630" y="3133097"/>
            <a:ext cx="331893" cy="555413"/>
          </a:xfrm>
          <a:prstGeom prst="downArrow">
            <a:avLst/>
          </a:prstGeom>
          <a:solidFill>
            <a:schemeClr val="bg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dirty="0"/>
          </a:p>
        </p:txBody>
      </p:sp>
      <p:sp>
        <p:nvSpPr>
          <p:cNvPr id="14" name="Pijl: omlaag 3">
            <a:extLst>
              <a:ext uri="{FF2B5EF4-FFF2-40B4-BE49-F238E27FC236}">
                <a16:creationId xmlns:a16="http://schemas.microsoft.com/office/drawing/2014/main" id="{D1250787-F464-F7D1-70FF-0EE5913C6759}"/>
              </a:ext>
            </a:extLst>
          </p:cNvPr>
          <p:cNvSpPr/>
          <p:nvPr/>
        </p:nvSpPr>
        <p:spPr>
          <a:xfrm rot="5400000">
            <a:off x="4770831" y="3133098"/>
            <a:ext cx="331893" cy="555413"/>
          </a:xfrm>
          <a:prstGeom prst="downArrow">
            <a:avLst/>
          </a:prstGeom>
          <a:solidFill>
            <a:schemeClr val="bg2"/>
          </a:solid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339679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100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56052" y="446038"/>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04435" y="980994"/>
            <a:ext cx="8509272" cy="401095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2400" b="1" dirty="0">
                <a:solidFill>
                  <a:schemeClr val="tx1"/>
                </a:solidFill>
                <a:latin typeface="Montserrat" pitchFamily="2" charset="-94"/>
              </a:rPr>
              <a:t>Oefeningen opstellen KD:</a:t>
            </a:r>
          </a:p>
          <a:p>
            <a:pPr marL="0" indent="0">
              <a:buNone/>
            </a:pPr>
            <a:endParaRPr lang="nl-BE" sz="2400" b="1" dirty="0">
              <a:solidFill>
                <a:srgbClr val="92D050"/>
              </a:solidFill>
              <a:latin typeface="Montserrat" pitchFamily="2" charset="-94"/>
            </a:endParaRPr>
          </a:p>
          <a:p>
            <a:pPr marL="0" indent="0">
              <a:buNone/>
            </a:pPr>
            <a:r>
              <a:rPr lang="nl-BE" sz="2400" dirty="0">
                <a:solidFill>
                  <a:schemeClr val="tx1"/>
                </a:solidFill>
                <a:latin typeface="Montserrat" pitchFamily="2" charset="-94"/>
              </a:rPr>
              <a:t> </a:t>
            </a:r>
          </a:p>
        </p:txBody>
      </p:sp>
      <mc:AlternateContent xmlns:mc="http://schemas.openxmlformats.org/markup-compatibility/2006" xmlns:a14="http://schemas.microsoft.com/office/drawing/2010/main">
        <mc:Choice Requires="a14">
          <p:sp>
            <p:nvSpPr>
              <p:cNvPr id="2" name="Tijdelijke aanduiding voor inhoud 1">
                <a:extLst>
                  <a:ext uri="{FF2B5EF4-FFF2-40B4-BE49-F238E27FC236}">
                    <a16:creationId xmlns:a16="http://schemas.microsoft.com/office/drawing/2014/main" id="{9238FE3A-A3F6-A280-53D0-6B3B4FF24320}"/>
                  </a:ext>
                </a:extLst>
              </p:cNvPr>
              <p:cNvSpPr>
                <a:spLocks noGrp="1"/>
              </p:cNvSpPr>
              <p:nvPr>
                <p:ph idx="1"/>
              </p:nvPr>
            </p:nvSpPr>
            <p:spPr>
              <a:xfrm>
                <a:off x="457200" y="1945025"/>
                <a:ext cx="8229600" cy="2217481"/>
              </a:xfrm>
            </p:spPr>
            <p:txBody>
              <a:bodyPr/>
              <a:lstStyle/>
              <a:p>
                <a:pPr marL="514350" indent="-514350">
                  <a:buFont typeface="+mj-lt"/>
                  <a:buAutoNum type="arabicPeriod"/>
                </a:pPr>
                <a14:m>
                  <m:oMath xmlns:m="http://schemas.openxmlformats.org/officeDocument/2006/math">
                    <m:r>
                      <a:rPr lang="nl-BE" b="0" i="1" smtClean="0">
                        <a:latin typeface="Cambria Math" panose="02040503050406030204" pitchFamily="18" charset="0"/>
                      </a:rPr>
                      <m:t>𝑓</m:t>
                    </m:r>
                    <m:d>
                      <m:dPr>
                        <m:ctrlPr>
                          <a:rPr lang="nl-BE" b="0" i="1" smtClean="0">
                            <a:latin typeface="Cambria Math" panose="02040503050406030204" pitchFamily="18" charset="0"/>
                          </a:rPr>
                        </m:ctrlPr>
                      </m:dPr>
                      <m:e>
                        <m:r>
                          <a:rPr lang="nl-BE" b="0" i="1" smtClean="0">
                            <a:latin typeface="Cambria Math" panose="02040503050406030204" pitchFamily="18" charset="0"/>
                          </a:rPr>
                          <m:t>𝑥</m:t>
                        </m:r>
                        <m:r>
                          <a:rPr lang="nl-BE" b="0" i="1" smtClean="0">
                            <a:latin typeface="Cambria Math" panose="02040503050406030204" pitchFamily="18" charset="0"/>
                          </a:rPr>
                          <m:t>,</m:t>
                        </m:r>
                        <m:r>
                          <a:rPr lang="nl-BE" b="0" i="1" smtClean="0">
                            <a:latin typeface="Cambria Math" panose="02040503050406030204" pitchFamily="18" charset="0"/>
                          </a:rPr>
                          <m:t>𝑦</m:t>
                        </m:r>
                      </m:e>
                    </m:d>
                    <m:r>
                      <a:rPr lang="nl-BE" b="0" i="1" smtClean="0">
                        <a:latin typeface="Cambria Math" panose="02040503050406030204" pitchFamily="18" charset="0"/>
                      </a:rPr>
                      <m:t>=</m:t>
                    </m:r>
                    <m:r>
                      <a:rPr lang="nl-BE" b="0" i="1" smtClean="0">
                        <a:latin typeface="Cambria Math" panose="02040503050406030204" pitchFamily="18" charset="0"/>
                      </a:rPr>
                      <m:t>𝑥</m:t>
                    </m:r>
                    <m:r>
                      <a:rPr lang="nl-BE" b="0" i="1" smtClean="0">
                        <a:latin typeface="Cambria Math" panose="02040503050406030204" pitchFamily="18" charset="0"/>
                      </a:rPr>
                      <m:t>+(</m:t>
                    </m:r>
                    <m:acc>
                      <m:accPr>
                        <m:chr m:val="̅"/>
                        <m:ctrlPr>
                          <a:rPr lang="nl-BE" b="0" i="1" smtClean="0">
                            <a:latin typeface="Cambria Math" panose="02040503050406030204" pitchFamily="18" charset="0"/>
                          </a:rPr>
                        </m:ctrlPr>
                      </m:accPr>
                      <m:e>
                        <m:r>
                          <a:rPr lang="nl-BE" b="0" i="1" smtClean="0">
                            <a:latin typeface="Cambria Math" panose="02040503050406030204" pitchFamily="18" charset="0"/>
                          </a:rPr>
                          <m:t>𝑥</m:t>
                        </m:r>
                      </m:e>
                    </m:acc>
                    <m:r>
                      <a:rPr lang="nl-BE" b="0" i="1" smtClean="0">
                        <a:latin typeface="Cambria Math" panose="02040503050406030204" pitchFamily="18" charset="0"/>
                        <a:ea typeface="Cambria Math" panose="02040503050406030204" pitchFamily="18" charset="0"/>
                      </a:rPr>
                      <m:t>∙</m:t>
                    </m:r>
                    <m:acc>
                      <m:accPr>
                        <m:chr m:val="̅"/>
                        <m:ctrlPr>
                          <a:rPr lang="nl-BE" b="0" i="1" smtClean="0">
                            <a:latin typeface="Cambria Math" panose="02040503050406030204" pitchFamily="18" charset="0"/>
                            <a:ea typeface="Cambria Math" panose="02040503050406030204" pitchFamily="18" charset="0"/>
                          </a:rPr>
                        </m:ctrlPr>
                      </m:accPr>
                      <m:e>
                        <m:r>
                          <a:rPr lang="nl-BE" b="0" i="1" smtClean="0">
                            <a:latin typeface="Cambria Math" panose="02040503050406030204" pitchFamily="18" charset="0"/>
                            <a:ea typeface="Cambria Math" panose="02040503050406030204" pitchFamily="18" charset="0"/>
                          </a:rPr>
                          <m:t>𝑦</m:t>
                        </m:r>
                      </m:e>
                    </m:acc>
                    <m:r>
                      <a:rPr lang="nl-BE" b="0" i="1" smtClean="0">
                        <a:latin typeface="Cambria Math" panose="02040503050406030204" pitchFamily="18" charset="0"/>
                      </a:rPr>
                      <m:t>)</m:t>
                    </m:r>
                  </m:oMath>
                </a14:m>
                <a:endParaRPr lang="nl-BE" dirty="0"/>
              </a:p>
              <a:p>
                <a:pPr marL="514350" indent="-514350">
                  <a:buFont typeface="+mj-lt"/>
                  <a:buAutoNum type="arabicPeriod"/>
                </a:pPr>
                <a14:m>
                  <m:oMath xmlns:m="http://schemas.openxmlformats.org/officeDocument/2006/math">
                    <m:r>
                      <a:rPr lang="nl-BE" b="0" i="1" smtClean="0">
                        <a:latin typeface="Cambria Math" panose="02040503050406030204" pitchFamily="18" charset="0"/>
                      </a:rPr>
                      <m:t>𝑓</m:t>
                    </m:r>
                    <m:d>
                      <m:dPr>
                        <m:ctrlPr>
                          <a:rPr lang="nl-BE" b="0" i="1" smtClean="0">
                            <a:latin typeface="Cambria Math" panose="02040503050406030204" pitchFamily="18" charset="0"/>
                          </a:rPr>
                        </m:ctrlPr>
                      </m:dPr>
                      <m:e>
                        <m:r>
                          <a:rPr lang="nl-BE" b="0" i="1" smtClean="0">
                            <a:latin typeface="Cambria Math" panose="02040503050406030204" pitchFamily="18" charset="0"/>
                          </a:rPr>
                          <m:t>𝑥</m:t>
                        </m:r>
                        <m:r>
                          <a:rPr lang="nl-BE" b="0" i="1" smtClean="0">
                            <a:latin typeface="Cambria Math" panose="02040503050406030204" pitchFamily="18" charset="0"/>
                          </a:rPr>
                          <m:t>,</m:t>
                        </m:r>
                        <m:r>
                          <a:rPr lang="nl-BE" b="0" i="1" smtClean="0">
                            <a:latin typeface="Cambria Math" panose="02040503050406030204" pitchFamily="18" charset="0"/>
                          </a:rPr>
                          <m:t>𝑦</m:t>
                        </m:r>
                        <m:r>
                          <a:rPr lang="nl-BE" b="0" i="1" smtClean="0">
                            <a:latin typeface="Cambria Math" panose="02040503050406030204" pitchFamily="18" charset="0"/>
                          </a:rPr>
                          <m:t>,</m:t>
                        </m:r>
                        <m:r>
                          <a:rPr lang="nl-BE" b="0" i="1" smtClean="0">
                            <a:latin typeface="Cambria Math" panose="02040503050406030204" pitchFamily="18" charset="0"/>
                          </a:rPr>
                          <m:t>𝑧</m:t>
                        </m:r>
                      </m:e>
                    </m:d>
                    <m:r>
                      <a:rPr lang="nl-BE" b="0" i="1" smtClean="0">
                        <a:latin typeface="Cambria Math" panose="02040503050406030204" pitchFamily="18" charset="0"/>
                      </a:rPr>
                      <m:t>=</m:t>
                    </m:r>
                    <m:d>
                      <m:dPr>
                        <m:ctrlPr>
                          <a:rPr lang="nl-BE" b="0" i="1" smtClean="0">
                            <a:latin typeface="Cambria Math" panose="02040503050406030204" pitchFamily="18" charset="0"/>
                          </a:rPr>
                        </m:ctrlPr>
                      </m:dPr>
                      <m:e>
                        <m:r>
                          <a:rPr lang="nl-BE" b="0" i="1" smtClean="0">
                            <a:latin typeface="Cambria Math" panose="02040503050406030204" pitchFamily="18" charset="0"/>
                          </a:rPr>
                          <m:t>𝑥</m:t>
                        </m:r>
                        <m:r>
                          <a:rPr lang="nl-BE" b="0" i="1" smtClean="0">
                            <a:latin typeface="Cambria Math" panose="02040503050406030204" pitchFamily="18" charset="0"/>
                            <a:ea typeface="Cambria Math" panose="02040503050406030204" pitchFamily="18" charset="0"/>
                          </a:rPr>
                          <m:t>∙</m:t>
                        </m:r>
                        <m:r>
                          <a:rPr lang="nl-BE" b="0" i="1" smtClean="0">
                            <a:latin typeface="Cambria Math" panose="02040503050406030204" pitchFamily="18" charset="0"/>
                            <a:ea typeface="Cambria Math" panose="02040503050406030204" pitchFamily="18" charset="0"/>
                          </a:rPr>
                          <m:t>𝑦</m:t>
                        </m:r>
                        <m:r>
                          <a:rPr lang="nl-BE" b="0" i="1" smtClean="0">
                            <a:latin typeface="Cambria Math" panose="02040503050406030204" pitchFamily="18" charset="0"/>
                            <a:ea typeface="Cambria Math" panose="02040503050406030204" pitchFamily="18" charset="0"/>
                          </a:rPr>
                          <m:t>∙</m:t>
                        </m:r>
                        <m:r>
                          <a:rPr lang="nl-BE" b="0" i="1" smtClean="0">
                            <a:latin typeface="Cambria Math" panose="02040503050406030204" pitchFamily="18" charset="0"/>
                            <a:ea typeface="Cambria Math" panose="02040503050406030204" pitchFamily="18" charset="0"/>
                          </a:rPr>
                          <m:t>𝑧</m:t>
                        </m:r>
                      </m:e>
                    </m:d>
                    <m:r>
                      <a:rPr lang="nl-BE" b="0" i="1" smtClean="0">
                        <a:latin typeface="Cambria Math" panose="02040503050406030204" pitchFamily="18" charset="0"/>
                        <a:ea typeface="Cambria Math" panose="02040503050406030204" pitchFamily="18" charset="0"/>
                      </a:rPr>
                      <m:t>+</m:t>
                    </m:r>
                    <m:d>
                      <m:dPr>
                        <m:ctrlPr>
                          <a:rPr lang="nl-BE" b="0" i="1" smtClean="0">
                            <a:latin typeface="Cambria Math" panose="02040503050406030204" pitchFamily="18" charset="0"/>
                            <a:ea typeface="Cambria Math" panose="02040503050406030204" pitchFamily="18" charset="0"/>
                          </a:rPr>
                        </m:ctrlPr>
                      </m:dPr>
                      <m:e>
                        <m:r>
                          <a:rPr lang="nl-BE" b="0" i="1" smtClean="0">
                            <a:latin typeface="Cambria Math" panose="02040503050406030204" pitchFamily="18" charset="0"/>
                            <a:ea typeface="Cambria Math" panose="02040503050406030204" pitchFamily="18" charset="0"/>
                          </a:rPr>
                          <m:t>𝑥</m:t>
                        </m:r>
                        <m:r>
                          <a:rPr lang="nl-BE" b="0" i="1" smtClean="0">
                            <a:latin typeface="Cambria Math" panose="02040503050406030204" pitchFamily="18" charset="0"/>
                            <a:ea typeface="Cambria Math" panose="02040503050406030204" pitchFamily="18" charset="0"/>
                          </a:rPr>
                          <m:t>∙</m:t>
                        </m:r>
                        <m:acc>
                          <m:accPr>
                            <m:chr m:val="̅"/>
                            <m:ctrlPr>
                              <a:rPr lang="nl-BE" b="0" i="1" smtClean="0">
                                <a:latin typeface="Cambria Math" panose="02040503050406030204" pitchFamily="18" charset="0"/>
                                <a:ea typeface="Cambria Math" panose="02040503050406030204" pitchFamily="18" charset="0"/>
                              </a:rPr>
                            </m:ctrlPr>
                          </m:accPr>
                          <m:e>
                            <m:r>
                              <a:rPr lang="nl-BE" b="0" i="1" smtClean="0">
                                <a:latin typeface="Cambria Math" panose="02040503050406030204" pitchFamily="18" charset="0"/>
                                <a:ea typeface="Cambria Math" panose="02040503050406030204" pitchFamily="18" charset="0"/>
                              </a:rPr>
                              <m:t>𝑦</m:t>
                            </m:r>
                          </m:e>
                        </m:acc>
                        <m:r>
                          <a:rPr lang="nl-BE" b="0" i="1" smtClean="0">
                            <a:latin typeface="Cambria Math" panose="02040503050406030204" pitchFamily="18" charset="0"/>
                            <a:ea typeface="Cambria Math" panose="02040503050406030204" pitchFamily="18" charset="0"/>
                          </a:rPr>
                          <m:t>∙</m:t>
                        </m:r>
                        <m:r>
                          <a:rPr lang="nl-BE" b="0" i="1" smtClean="0">
                            <a:latin typeface="Cambria Math" panose="02040503050406030204" pitchFamily="18" charset="0"/>
                            <a:ea typeface="Cambria Math" panose="02040503050406030204" pitchFamily="18" charset="0"/>
                          </a:rPr>
                          <m:t>𝑧</m:t>
                        </m:r>
                      </m:e>
                    </m:d>
                    <m:r>
                      <a:rPr lang="nl-BE" b="0" i="1" smtClean="0">
                        <a:latin typeface="Cambria Math" panose="02040503050406030204" pitchFamily="18" charset="0"/>
                        <a:ea typeface="Cambria Math" panose="02040503050406030204" pitchFamily="18" charset="0"/>
                      </a:rPr>
                      <m:t>+</m:t>
                    </m:r>
                    <m:d>
                      <m:dPr>
                        <m:ctrlPr>
                          <a:rPr lang="nl-BE" i="1">
                            <a:latin typeface="Cambria Math" panose="02040503050406030204" pitchFamily="18" charset="0"/>
                            <a:ea typeface="Cambria Math" panose="02040503050406030204" pitchFamily="18" charset="0"/>
                          </a:rPr>
                        </m:ctrlPr>
                      </m:dPr>
                      <m:e>
                        <m:acc>
                          <m:accPr>
                            <m:chr m:val="̅"/>
                            <m:ctrlPr>
                              <a:rPr lang="nl-BE" b="0" i="1" smtClean="0">
                                <a:latin typeface="Cambria Math" panose="02040503050406030204" pitchFamily="18" charset="0"/>
                                <a:ea typeface="Cambria Math" panose="02040503050406030204" pitchFamily="18" charset="0"/>
                              </a:rPr>
                            </m:ctrlPr>
                          </m:accPr>
                          <m:e>
                            <m:r>
                              <a:rPr lang="nl-BE" b="0" i="1" smtClean="0">
                                <a:latin typeface="Cambria Math" panose="02040503050406030204" pitchFamily="18" charset="0"/>
                                <a:ea typeface="Cambria Math" panose="02040503050406030204" pitchFamily="18" charset="0"/>
                              </a:rPr>
                              <m:t>𝑥</m:t>
                            </m:r>
                          </m:e>
                        </m:acc>
                        <m:r>
                          <a:rPr lang="nl-BE" i="1">
                            <a:latin typeface="Cambria Math" panose="02040503050406030204" pitchFamily="18" charset="0"/>
                            <a:ea typeface="Cambria Math" panose="02040503050406030204" pitchFamily="18" charset="0"/>
                          </a:rPr>
                          <m:t>∙</m:t>
                        </m:r>
                        <m:acc>
                          <m:accPr>
                            <m:chr m:val="̅"/>
                            <m:ctrlPr>
                              <a:rPr lang="nl-BE" i="1">
                                <a:latin typeface="Cambria Math" panose="02040503050406030204" pitchFamily="18" charset="0"/>
                                <a:ea typeface="Cambria Math" panose="02040503050406030204" pitchFamily="18" charset="0"/>
                              </a:rPr>
                            </m:ctrlPr>
                          </m:accPr>
                          <m:e>
                            <m:r>
                              <a:rPr lang="nl-BE" i="1">
                                <a:latin typeface="Cambria Math" panose="02040503050406030204" pitchFamily="18" charset="0"/>
                                <a:ea typeface="Cambria Math" panose="02040503050406030204" pitchFamily="18" charset="0"/>
                              </a:rPr>
                              <m:t>𝑦</m:t>
                            </m:r>
                          </m:e>
                        </m:acc>
                        <m:r>
                          <a:rPr lang="nl-BE" i="1">
                            <a:latin typeface="Cambria Math" panose="02040503050406030204" pitchFamily="18" charset="0"/>
                            <a:ea typeface="Cambria Math" panose="02040503050406030204" pitchFamily="18" charset="0"/>
                          </a:rPr>
                          <m:t>∙</m:t>
                        </m:r>
                        <m:acc>
                          <m:accPr>
                            <m:chr m:val="̅"/>
                            <m:ctrlPr>
                              <a:rPr lang="nl-BE" b="0" i="1" smtClean="0">
                                <a:latin typeface="Cambria Math" panose="02040503050406030204" pitchFamily="18" charset="0"/>
                                <a:ea typeface="Cambria Math" panose="02040503050406030204" pitchFamily="18" charset="0"/>
                              </a:rPr>
                            </m:ctrlPr>
                          </m:accPr>
                          <m:e>
                            <m:r>
                              <a:rPr lang="nl-BE" b="0" i="1" smtClean="0">
                                <a:latin typeface="Cambria Math" panose="02040503050406030204" pitchFamily="18" charset="0"/>
                                <a:ea typeface="Cambria Math" panose="02040503050406030204" pitchFamily="18" charset="0"/>
                              </a:rPr>
                              <m:t>𝑧</m:t>
                            </m:r>
                          </m:e>
                        </m:acc>
                      </m:e>
                    </m:d>
                  </m:oMath>
                </a14:m>
                <a:endParaRPr lang="nl-BE" dirty="0"/>
              </a:p>
              <a:p>
                <a:pPr marL="514350" indent="-514350">
                  <a:buFont typeface="+mj-lt"/>
                  <a:buAutoNum type="arabicPeriod"/>
                </a:pPr>
                <a14:m>
                  <m:oMath xmlns:m="http://schemas.openxmlformats.org/officeDocument/2006/math">
                    <m:r>
                      <a:rPr lang="nl-BE" b="0" i="1" smtClean="0">
                        <a:latin typeface="Cambria Math" panose="02040503050406030204" pitchFamily="18" charset="0"/>
                      </a:rPr>
                      <m:t>𝑓</m:t>
                    </m:r>
                    <m:d>
                      <m:dPr>
                        <m:ctrlPr>
                          <a:rPr lang="nl-BE" b="0" i="1" smtClean="0">
                            <a:latin typeface="Cambria Math" panose="02040503050406030204" pitchFamily="18" charset="0"/>
                          </a:rPr>
                        </m:ctrlPr>
                      </m:dPr>
                      <m:e>
                        <m:r>
                          <a:rPr lang="nl-BE" b="0" i="1" smtClean="0">
                            <a:latin typeface="Cambria Math" panose="02040503050406030204" pitchFamily="18" charset="0"/>
                          </a:rPr>
                          <m:t>𝑥</m:t>
                        </m:r>
                        <m:r>
                          <a:rPr lang="nl-BE" b="0" i="1" smtClean="0">
                            <a:latin typeface="Cambria Math" panose="02040503050406030204" pitchFamily="18" charset="0"/>
                          </a:rPr>
                          <m:t>,</m:t>
                        </m:r>
                        <m:r>
                          <a:rPr lang="nl-BE" b="0" i="1" smtClean="0">
                            <a:latin typeface="Cambria Math" panose="02040503050406030204" pitchFamily="18" charset="0"/>
                          </a:rPr>
                          <m:t>𝑦</m:t>
                        </m:r>
                        <m:r>
                          <a:rPr lang="nl-BE" b="0" i="1" smtClean="0">
                            <a:latin typeface="Cambria Math" panose="02040503050406030204" pitchFamily="18" charset="0"/>
                          </a:rPr>
                          <m:t>,</m:t>
                        </m:r>
                        <m:r>
                          <a:rPr lang="nl-BE" b="0" i="1" smtClean="0">
                            <a:latin typeface="Cambria Math" panose="02040503050406030204" pitchFamily="18" charset="0"/>
                          </a:rPr>
                          <m:t>𝑧</m:t>
                        </m:r>
                        <m:r>
                          <a:rPr lang="nl-BE" b="0" i="1" smtClean="0">
                            <a:latin typeface="Cambria Math" panose="02040503050406030204" pitchFamily="18" charset="0"/>
                          </a:rPr>
                          <m:t>,</m:t>
                        </m:r>
                        <m:r>
                          <a:rPr lang="nl-BE" b="0" i="1" smtClean="0">
                            <a:latin typeface="Cambria Math" panose="02040503050406030204" pitchFamily="18" charset="0"/>
                          </a:rPr>
                          <m:t>𝑢</m:t>
                        </m:r>
                      </m:e>
                    </m:d>
                    <m:r>
                      <a:rPr lang="nl-BE" b="0" i="1" smtClean="0">
                        <a:latin typeface="Cambria Math" panose="02040503050406030204" pitchFamily="18" charset="0"/>
                      </a:rPr>
                      <m:t>=</m:t>
                    </m:r>
                    <m:r>
                      <a:rPr lang="nl-BE" b="0" i="1" smtClean="0">
                        <a:latin typeface="Cambria Math" panose="02040503050406030204" pitchFamily="18" charset="0"/>
                      </a:rPr>
                      <m:t>𝑥𝑦𝑧𝑢</m:t>
                    </m:r>
                    <m:r>
                      <a:rPr lang="nl-BE" b="0" i="1" smtClean="0">
                        <a:latin typeface="Cambria Math" panose="02040503050406030204" pitchFamily="18" charset="0"/>
                        <a:ea typeface="Cambria Math" panose="02040503050406030204" pitchFamily="18" charset="0"/>
                      </a:rPr>
                      <m:t>+</m:t>
                    </m:r>
                    <m:acc>
                      <m:accPr>
                        <m:chr m:val="̅"/>
                        <m:ctrlPr>
                          <a:rPr lang="nl-BE" b="0" i="1" smtClean="0">
                            <a:latin typeface="Cambria Math" panose="02040503050406030204" pitchFamily="18" charset="0"/>
                            <a:ea typeface="Cambria Math" panose="02040503050406030204" pitchFamily="18" charset="0"/>
                          </a:rPr>
                        </m:ctrlPr>
                      </m:accPr>
                      <m:e>
                        <m:r>
                          <a:rPr lang="nl-BE" b="0" i="1" smtClean="0">
                            <a:latin typeface="Cambria Math" panose="02040503050406030204" pitchFamily="18" charset="0"/>
                            <a:ea typeface="Cambria Math" panose="02040503050406030204" pitchFamily="18" charset="0"/>
                          </a:rPr>
                          <m:t>𝑥</m:t>
                        </m:r>
                      </m:e>
                    </m:acc>
                    <m:acc>
                      <m:accPr>
                        <m:chr m:val="̅"/>
                        <m:ctrlPr>
                          <a:rPr lang="nl-BE" b="0" i="1" smtClean="0">
                            <a:latin typeface="Cambria Math" panose="02040503050406030204" pitchFamily="18" charset="0"/>
                          </a:rPr>
                        </m:ctrlPr>
                      </m:accPr>
                      <m:e>
                        <m:r>
                          <a:rPr lang="nl-BE" b="0" i="1" smtClean="0">
                            <a:latin typeface="Cambria Math" panose="02040503050406030204" pitchFamily="18" charset="0"/>
                          </a:rPr>
                          <m:t>𝑦</m:t>
                        </m:r>
                      </m:e>
                    </m:acc>
                    <m:acc>
                      <m:accPr>
                        <m:chr m:val="̅"/>
                        <m:ctrlPr>
                          <a:rPr lang="nl-BE" b="0" i="1" smtClean="0">
                            <a:latin typeface="Cambria Math" panose="02040503050406030204" pitchFamily="18" charset="0"/>
                          </a:rPr>
                        </m:ctrlPr>
                      </m:accPr>
                      <m:e>
                        <m:r>
                          <a:rPr lang="nl-BE" b="0" i="1" smtClean="0">
                            <a:latin typeface="Cambria Math" panose="02040503050406030204" pitchFamily="18" charset="0"/>
                          </a:rPr>
                          <m:t>𝑧</m:t>
                        </m:r>
                      </m:e>
                    </m:acc>
                    <m:r>
                      <a:rPr lang="nl-BE" b="0" i="1" smtClean="0">
                        <a:latin typeface="Cambria Math" panose="02040503050406030204" pitchFamily="18" charset="0"/>
                      </a:rPr>
                      <m:t>+</m:t>
                    </m:r>
                    <m:r>
                      <a:rPr lang="nl-BE" b="0" i="1" smtClean="0">
                        <a:latin typeface="Cambria Math" panose="02040503050406030204" pitchFamily="18" charset="0"/>
                      </a:rPr>
                      <m:t>𝑥</m:t>
                    </m:r>
                    <m:acc>
                      <m:accPr>
                        <m:chr m:val="̅"/>
                        <m:ctrlPr>
                          <a:rPr lang="nl-BE" b="0" i="1" smtClean="0">
                            <a:latin typeface="Cambria Math" panose="02040503050406030204" pitchFamily="18" charset="0"/>
                          </a:rPr>
                        </m:ctrlPr>
                      </m:accPr>
                      <m:e>
                        <m:r>
                          <a:rPr lang="nl-BE" b="0" i="1" smtClean="0">
                            <a:latin typeface="Cambria Math" panose="02040503050406030204" pitchFamily="18" charset="0"/>
                          </a:rPr>
                          <m:t>𝑦</m:t>
                        </m:r>
                      </m:e>
                    </m:acc>
                  </m:oMath>
                </a14:m>
                <a:endParaRPr lang="nl-BE" dirty="0"/>
              </a:p>
            </p:txBody>
          </p:sp>
        </mc:Choice>
        <mc:Fallback xmlns="">
          <p:sp>
            <p:nvSpPr>
              <p:cNvPr id="2" name="Tijdelijke aanduiding voor inhoud 1">
                <a:extLst>
                  <a:ext uri="{FF2B5EF4-FFF2-40B4-BE49-F238E27FC236}">
                    <a16:creationId xmlns:a16="http://schemas.microsoft.com/office/drawing/2014/main" id="{9238FE3A-A3F6-A280-53D0-6B3B4FF24320}"/>
                  </a:ext>
                </a:extLst>
              </p:cNvPr>
              <p:cNvSpPr>
                <a:spLocks noGrp="1" noRot="1" noChangeAspect="1" noMove="1" noResize="1" noEditPoints="1" noAdjustHandles="1" noChangeArrowheads="1" noChangeShapeType="1" noTextEdit="1"/>
              </p:cNvSpPr>
              <p:nvPr>
                <p:ph idx="1"/>
              </p:nvPr>
            </p:nvSpPr>
            <p:spPr>
              <a:xfrm>
                <a:off x="457200" y="1945025"/>
                <a:ext cx="8229600" cy="2217481"/>
              </a:xfrm>
              <a:blipFill>
                <a:blip r:embed="rId3"/>
                <a:stretch>
                  <a:fillRect/>
                </a:stretch>
              </a:blipFill>
            </p:spPr>
            <p:txBody>
              <a:bodyPr/>
              <a:lstStyle/>
              <a:p>
                <a:r>
                  <a:rPr lang="nl-BE">
                    <a:noFill/>
                  </a:rPr>
                  <a:t> </a:t>
                </a:r>
              </a:p>
            </p:txBody>
          </p:sp>
        </mc:Fallback>
      </mc:AlternateContent>
    </p:spTree>
    <p:extLst>
      <p:ext uri="{BB962C8B-B14F-4D97-AF65-F5344CB8AC3E}">
        <p14:creationId xmlns:p14="http://schemas.microsoft.com/office/powerpoint/2010/main" val="379768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el 2">
                <a:extLst>
                  <a:ext uri="{FF2B5EF4-FFF2-40B4-BE49-F238E27FC236}">
                    <a16:creationId xmlns:a16="http://schemas.microsoft.com/office/drawing/2014/main" id="{832E1C8C-4C11-A3AA-B6B5-FAF8ABB54067}"/>
                  </a:ext>
                </a:extLst>
              </p:cNvPr>
              <p:cNvGraphicFramePr>
                <a:graphicFrameLocks noGrp="1"/>
              </p:cNvGraphicFramePr>
              <p:nvPr/>
            </p:nvGraphicFramePr>
            <p:xfrm>
              <a:off x="550766" y="2270393"/>
              <a:ext cx="1464675" cy="1397844"/>
            </p:xfrm>
            <a:graphic>
              <a:graphicData uri="http://schemas.openxmlformats.org/drawingml/2006/table">
                <a:tbl>
                  <a:tblPr firstRow="1" bandRow="1">
                    <a:tableStyleId>{2D5ABB26-0587-4C30-8999-92F81FD0307C}</a:tableStyleId>
                  </a:tblPr>
                  <a:tblGrid>
                    <a:gridCol w="485325">
                      <a:extLst>
                        <a:ext uri="{9D8B030D-6E8A-4147-A177-3AD203B41FA5}">
                          <a16:colId xmlns:a16="http://schemas.microsoft.com/office/drawing/2014/main" val="2122599680"/>
                        </a:ext>
                      </a:extLst>
                    </a:gridCol>
                    <a:gridCol w="489675">
                      <a:extLst>
                        <a:ext uri="{9D8B030D-6E8A-4147-A177-3AD203B41FA5}">
                          <a16:colId xmlns:a16="http://schemas.microsoft.com/office/drawing/2014/main" val="389670425"/>
                        </a:ext>
                      </a:extLst>
                    </a:gridCol>
                    <a:gridCol w="489675">
                      <a:extLst>
                        <a:ext uri="{9D8B030D-6E8A-4147-A177-3AD203B41FA5}">
                          <a16:colId xmlns:a16="http://schemas.microsoft.com/office/drawing/2014/main" val="994374367"/>
                        </a:ext>
                      </a:extLst>
                    </a:gridCol>
                  </a:tblGrid>
                  <a:tr h="465948">
                    <a:tc>
                      <a:txBody>
                        <a:bodyPr/>
                        <a:lstStyle/>
                        <a:p>
                          <a:pPr algn="ctr"/>
                          <a:r>
                            <a:rPr lang="nl-BE" sz="2000" b="1" dirty="0"/>
                            <a:t>1</a:t>
                          </a: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𝑦</m:t>
                                </m:r>
                              </m:oMath>
                            </m:oMathPara>
                          </a14:m>
                          <a:endParaRPr lang="nl-BE" sz="2000" dirty="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46594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oMath>
                            </m:oMathPara>
                          </a14:m>
                          <a:endParaRPr lang="nl-BE" sz="2000" dirty="0"/>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65948">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m:t>
                                </m:r>
                              </m:oMath>
                            </m:oMathPara>
                          </a14:m>
                          <a:endParaRPr lang="nl-BE" sz="2000" dirty="0"/>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819759527"/>
                      </a:ext>
                    </a:extLst>
                  </a:tr>
                </a:tbl>
              </a:graphicData>
            </a:graphic>
          </p:graphicFrame>
        </mc:Choice>
        <mc:Fallback xmlns="">
          <p:graphicFrame>
            <p:nvGraphicFramePr>
              <p:cNvPr id="5" name="Tabel 2">
                <a:extLst>
                  <a:ext uri="{FF2B5EF4-FFF2-40B4-BE49-F238E27FC236}">
                    <a16:creationId xmlns:a16="http://schemas.microsoft.com/office/drawing/2014/main" id="{832E1C8C-4C11-A3AA-B6B5-FAF8ABB54067}"/>
                  </a:ext>
                </a:extLst>
              </p:cNvPr>
              <p:cNvGraphicFramePr>
                <a:graphicFrameLocks noGrp="1"/>
              </p:cNvGraphicFramePr>
              <p:nvPr>
                <p:extLst>
                  <p:ext uri="{D42A27DB-BD31-4B8C-83A1-F6EECF244321}">
                    <p14:modId xmlns:p14="http://schemas.microsoft.com/office/powerpoint/2010/main" val="4104473710"/>
                  </p:ext>
                </p:extLst>
              </p:nvPr>
            </p:nvGraphicFramePr>
            <p:xfrm>
              <a:off x="550766" y="2270393"/>
              <a:ext cx="1464675" cy="1397844"/>
            </p:xfrm>
            <a:graphic>
              <a:graphicData uri="http://schemas.openxmlformats.org/drawingml/2006/table">
                <a:tbl>
                  <a:tblPr firstRow="1" bandRow="1">
                    <a:tableStyleId>{2D5ABB26-0587-4C30-8999-92F81FD0307C}</a:tableStyleId>
                  </a:tblPr>
                  <a:tblGrid>
                    <a:gridCol w="485325">
                      <a:extLst>
                        <a:ext uri="{9D8B030D-6E8A-4147-A177-3AD203B41FA5}">
                          <a16:colId xmlns:a16="http://schemas.microsoft.com/office/drawing/2014/main" val="2122599680"/>
                        </a:ext>
                      </a:extLst>
                    </a:gridCol>
                    <a:gridCol w="489675">
                      <a:extLst>
                        <a:ext uri="{9D8B030D-6E8A-4147-A177-3AD203B41FA5}">
                          <a16:colId xmlns:a16="http://schemas.microsoft.com/office/drawing/2014/main" val="389670425"/>
                        </a:ext>
                      </a:extLst>
                    </a:gridCol>
                    <a:gridCol w="489675">
                      <a:extLst>
                        <a:ext uri="{9D8B030D-6E8A-4147-A177-3AD203B41FA5}">
                          <a16:colId xmlns:a16="http://schemas.microsoft.com/office/drawing/2014/main" val="994374367"/>
                        </a:ext>
                      </a:extLst>
                    </a:gridCol>
                  </a:tblGrid>
                  <a:tr h="465948">
                    <a:tc>
                      <a:txBody>
                        <a:bodyPr/>
                        <a:lstStyle/>
                        <a:p>
                          <a:pPr algn="ctr"/>
                          <a:r>
                            <a:rPr lang="nl-BE" sz="2000" b="1" dirty="0"/>
                            <a:t>1</a:t>
                          </a: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100000" r="-103750" b="-215584"/>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197531" r="-2469" b="-215584"/>
                          </a:stretch>
                        </a:blipFill>
                      </a:tcPr>
                    </a:tc>
                    <a:extLst>
                      <a:ext uri="{0D108BD9-81ED-4DB2-BD59-A6C34878D82A}">
                        <a16:rowId xmlns:a16="http://schemas.microsoft.com/office/drawing/2014/main" val="524173643"/>
                      </a:ext>
                    </a:extLst>
                  </a:tr>
                  <a:tr h="465948">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1316" r="-203750" b="-118421"/>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65948">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198701" r="-203750" b="-16883"/>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8197595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el 2">
                <a:extLst>
                  <a:ext uri="{FF2B5EF4-FFF2-40B4-BE49-F238E27FC236}">
                    <a16:creationId xmlns:a16="http://schemas.microsoft.com/office/drawing/2014/main" id="{A4B67608-CE1C-BF79-84CC-3A1046A65BDF}"/>
                  </a:ext>
                </a:extLst>
              </p:cNvPr>
              <p:cNvGraphicFramePr>
                <a:graphicFrameLocks noGrp="1"/>
              </p:cNvGraphicFramePr>
              <p:nvPr/>
            </p:nvGraphicFramePr>
            <p:xfrm>
              <a:off x="2557791" y="1699176"/>
              <a:ext cx="1668679"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099">
                      <a:extLst>
                        <a:ext uri="{9D8B030D-6E8A-4147-A177-3AD203B41FA5}">
                          <a16:colId xmlns:a16="http://schemas.microsoft.com/office/drawing/2014/main" val="389670425"/>
                        </a:ext>
                      </a:extLst>
                    </a:gridCol>
                    <a:gridCol w="559099">
                      <a:extLst>
                        <a:ext uri="{9D8B030D-6E8A-4147-A177-3AD203B41FA5}">
                          <a16:colId xmlns:a16="http://schemas.microsoft.com/office/drawing/2014/main" val="994374367"/>
                        </a:ext>
                      </a:extLst>
                    </a:gridCol>
                  </a:tblGrid>
                  <a:tr h="562974">
                    <a:tc>
                      <a:txBody>
                        <a:bodyPr/>
                        <a:lstStyle/>
                        <a:p>
                          <a:pPr algn="ctr"/>
                          <a:r>
                            <a:rPr lang="nl-BE" sz="2000" b="1" dirty="0"/>
                            <a:t>2</a:t>
                          </a: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𝑧</m:t>
                                    </m:r>
                                  </m:e>
                                </m:acc>
                              </m:oMath>
                            </m:oMathPara>
                          </a14:m>
                          <a:endParaRPr lang="nl-BE" sz="2000" dirty="0"/>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𝑧</m:t>
                                </m:r>
                              </m:oMath>
                            </m:oMathPara>
                          </a14:m>
                          <a:endParaRPr lang="nl-BE" sz="2000" dirty="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nl-BE" sz="2000" b="0" smtClean="0">
                                        <a:latin typeface="Cambria Math" panose="02040503050406030204" pitchFamily="18" charset="0"/>
                                      </a:rPr>
                                      <m:t>𝑥</m:t>
                                    </m:r>
                                  </m:e>
                                </m:acc>
                                <m:acc>
                                  <m:accPr>
                                    <m:chr m:val="̅"/>
                                    <m:ctrlPr>
                                      <a:rPr lang="nl-BE" sz="200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r>
                                  <a:rPr lang="nl-BE" sz="2000" b="0" smtClean="0">
                                    <a:latin typeface="Cambria Math" panose="02040503050406030204" pitchFamily="18" charset="0"/>
                                  </a:rPr>
                                  <m:t>𝑦</m:t>
                                </m:r>
                              </m:oMath>
                            </m:oMathPara>
                          </a14:m>
                          <a:endParaRPr lang="nl-BE" sz="2000" dirty="0"/>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𝑥𝑦</m:t>
                                </m:r>
                              </m:oMath>
                            </m:oMathPara>
                          </a14:m>
                          <a:endParaRPr lang="nl-BE" sz="2000" dirty="0"/>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m:t>
                                </m:r>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6" name="Tabel 2">
                <a:extLst>
                  <a:ext uri="{FF2B5EF4-FFF2-40B4-BE49-F238E27FC236}">
                    <a16:creationId xmlns:a16="http://schemas.microsoft.com/office/drawing/2014/main" id="{A4B67608-CE1C-BF79-84CC-3A1046A65BDF}"/>
                  </a:ext>
                </a:extLst>
              </p:cNvPr>
              <p:cNvGraphicFramePr>
                <a:graphicFrameLocks noGrp="1"/>
              </p:cNvGraphicFramePr>
              <p:nvPr>
                <p:extLst>
                  <p:ext uri="{D42A27DB-BD31-4B8C-83A1-F6EECF244321}">
                    <p14:modId xmlns:p14="http://schemas.microsoft.com/office/powerpoint/2010/main" val="1253392661"/>
                  </p:ext>
                </p:extLst>
              </p:nvPr>
            </p:nvGraphicFramePr>
            <p:xfrm>
              <a:off x="2557791" y="1699176"/>
              <a:ext cx="1668679"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099">
                      <a:extLst>
                        <a:ext uri="{9D8B030D-6E8A-4147-A177-3AD203B41FA5}">
                          <a16:colId xmlns:a16="http://schemas.microsoft.com/office/drawing/2014/main" val="389670425"/>
                        </a:ext>
                      </a:extLst>
                    </a:gridCol>
                    <a:gridCol w="559099">
                      <a:extLst>
                        <a:ext uri="{9D8B030D-6E8A-4147-A177-3AD203B41FA5}">
                          <a16:colId xmlns:a16="http://schemas.microsoft.com/office/drawing/2014/main" val="994374367"/>
                        </a:ext>
                      </a:extLst>
                    </a:gridCol>
                  </a:tblGrid>
                  <a:tr h="562974">
                    <a:tc>
                      <a:txBody>
                        <a:bodyPr/>
                        <a:lstStyle/>
                        <a:p>
                          <a:pPr algn="ctr"/>
                          <a:r>
                            <a:rPr lang="nl-BE" sz="2000" b="1" dirty="0"/>
                            <a:t>2</a:t>
                          </a: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4"/>
                          <a:stretch>
                            <a:fillRect l="-98913" r="-101087"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198913" r="-1087" b="-403226"/>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4"/>
                          <a:stretch>
                            <a:fillRect t="-101087" r="-203297" b="-307609"/>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198925" r="-203297" b="-204301"/>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302174" r="-203297" b="-106522"/>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397849" r="-203297" b="-5376"/>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7" name="Tabel 2">
                <a:extLst>
                  <a:ext uri="{FF2B5EF4-FFF2-40B4-BE49-F238E27FC236}">
                    <a16:creationId xmlns:a16="http://schemas.microsoft.com/office/drawing/2014/main" id="{DBF29519-90FB-10CE-84D8-B2068F3A4FA2}"/>
                  </a:ext>
                </a:extLst>
              </p:cNvPr>
              <p:cNvGraphicFramePr>
                <a:graphicFrameLocks noGrp="1"/>
              </p:cNvGraphicFramePr>
              <p:nvPr>
                <p:extLst>
                  <p:ext uri="{D42A27DB-BD31-4B8C-83A1-F6EECF244321}">
                    <p14:modId xmlns:p14="http://schemas.microsoft.com/office/powerpoint/2010/main" val="2815273996"/>
                  </p:ext>
                </p:extLst>
              </p:nvPr>
            </p:nvGraphicFramePr>
            <p:xfrm>
              <a:off x="4768820" y="1699176"/>
              <a:ext cx="2786877"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099">
                      <a:extLst>
                        <a:ext uri="{9D8B030D-6E8A-4147-A177-3AD203B41FA5}">
                          <a16:colId xmlns:a16="http://schemas.microsoft.com/office/drawing/2014/main" val="389670425"/>
                        </a:ext>
                      </a:extLst>
                    </a:gridCol>
                    <a:gridCol w="559099">
                      <a:extLst>
                        <a:ext uri="{9D8B030D-6E8A-4147-A177-3AD203B41FA5}">
                          <a16:colId xmlns:a16="http://schemas.microsoft.com/office/drawing/2014/main" val="994374367"/>
                        </a:ext>
                      </a:extLst>
                    </a:gridCol>
                    <a:gridCol w="559099">
                      <a:extLst>
                        <a:ext uri="{9D8B030D-6E8A-4147-A177-3AD203B41FA5}">
                          <a16:colId xmlns:a16="http://schemas.microsoft.com/office/drawing/2014/main" val="1266147529"/>
                        </a:ext>
                      </a:extLst>
                    </a:gridCol>
                    <a:gridCol w="559099">
                      <a:extLst>
                        <a:ext uri="{9D8B030D-6E8A-4147-A177-3AD203B41FA5}">
                          <a16:colId xmlns:a16="http://schemas.microsoft.com/office/drawing/2014/main" val="1991004187"/>
                        </a:ext>
                      </a:extLst>
                    </a:gridCol>
                  </a:tblGrid>
                  <a:tr h="562974">
                    <a:tc>
                      <a:txBody>
                        <a:bodyPr/>
                        <a:lstStyle/>
                        <a:p>
                          <a:pPr algn="ctr"/>
                          <a:r>
                            <a:rPr lang="nl-BE" sz="2000" b="1" dirty="0"/>
                            <a:t>3</a:t>
                          </a: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endParaRPr lang="nl-BE" sz="2000" dirty="0"/>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r>
                            <a:rPr lang="nl-BE" sz="2000" dirty="0"/>
                            <a:t>1</a:t>
                          </a:r>
                        </a:p>
                      </a:txBody>
                      <a:tcPr anchor="ctr"/>
                    </a:tc>
                    <a:tc>
                      <a:txBody>
                        <a:bodyPr/>
                        <a:lstStyle/>
                        <a:p>
                          <a:pPr algn="ctr"/>
                          <a:endParaRPr lang="nl-BE" sz="2000" dirty="0"/>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Choice>
        <mc:Fallback>
          <p:graphicFrame>
            <p:nvGraphicFramePr>
              <p:cNvPr id="7" name="Tabel 2">
                <a:extLst>
                  <a:ext uri="{FF2B5EF4-FFF2-40B4-BE49-F238E27FC236}">
                    <a16:creationId xmlns:a16="http://schemas.microsoft.com/office/drawing/2014/main" id="{DBF29519-90FB-10CE-84D8-B2068F3A4FA2}"/>
                  </a:ext>
                </a:extLst>
              </p:cNvPr>
              <p:cNvGraphicFramePr>
                <a:graphicFrameLocks noGrp="1"/>
              </p:cNvGraphicFramePr>
              <p:nvPr>
                <p:extLst>
                  <p:ext uri="{D42A27DB-BD31-4B8C-83A1-F6EECF244321}">
                    <p14:modId xmlns:p14="http://schemas.microsoft.com/office/powerpoint/2010/main" val="2815273996"/>
                  </p:ext>
                </p:extLst>
              </p:nvPr>
            </p:nvGraphicFramePr>
            <p:xfrm>
              <a:off x="4768820" y="1699176"/>
              <a:ext cx="2786877"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099">
                      <a:extLst>
                        <a:ext uri="{9D8B030D-6E8A-4147-A177-3AD203B41FA5}">
                          <a16:colId xmlns:a16="http://schemas.microsoft.com/office/drawing/2014/main" val="389670425"/>
                        </a:ext>
                      </a:extLst>
                    </a:gridCol>
                    <a:gridCol w="559099">
                      <a:extLst>
                        <a:ext uri="{9D8B030D-6E8A-4147-A177-3AD203B41FA5}">
                          <a16:colId xmlns:a16="http://schemas.microsoft.com/office/drawing/2014/main" val="994374367"/>
                        </a:ext>
                      </a:extLst>
                    </a:gridCol>
                    <a:gridCol w="559099">
                      <a:extLst>
                        <a:ext uri="{9D8B030D-6E8A-4147-A177-3AD203B41FA5}">
                          <a16:colId xmlns:a16="http://schemas.microsoft.com/office/drawing/2014/main" val="1266147529"/>
                        </a:ext>
                      </a:extLst>
                    </a:gridCol>
                    <a:gridCol w="559099">
                      <a:extLst>
                        <a:ext uri="{9D8B030D-6E8A-4147-A177-3AD203B41FA5}">
                          <a16:colId xmlns:a16="http://schemas.microsoft.com/office/drawing/2014/main" val="1991004187"/>
                        </a:ext>
                      </a:extLst>
                    </a:gridCol>
                  </a:tblGrid>
                  <a:tr h="562974">
                    <a:tc>
                      <a:txBody>
                        <a:bodyPr/>
                        <a:lstStyle/>
                        <a:p>
                          <a:pPr algn="ctr"/>
                          <a:r>
                            <a:rPr lang="nl-BE" sz="2000" b="1" dirty="0"/>
                            <a:t>3</a:t>
                          </a: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5"/>
                          <a:stretch>
                            <a:fillRect l="-97826" r="-302174"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5"/>
                          <a:stretch>
                            <a:fillRect l="-197826" r="-202174"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5"/>
                          <a:stretch>
                            <a:fillRect l="-297826" r="-102174"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5"/>
                          <a:stretch>
                            <a:fillRect l="-397826" r="-2174" b="-403226"/>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5"/>
                          <a:stretch>
                            <a:fillRect t="-101087" r="-411111" b="-307609"/>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5"/>
                          <a:stretch>
                            <a:fillRect t="-198925" r="-411111" b="-204301"/>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endParaRPr lang="nl-BE" sz="2000" dirty="0"/>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5"/>
                          <a:stretch>
                            <a:fillRect t="-302174" r="-411111" b="-106522"/>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r>
                            <a:rPr lang="nl-BE" sz="2000" dirty="0"/>
                            <a:t>1</a:t>
                          </a:r>
                        </a:p>
                      </a:txBody>
                      <a:tcPr anchor="ctr"/>
                    </a:tc>
                    <a:tc>
                      <a:txBody>
                        <a:bodyPr/>
                        <a:lstStyle/>
                        <a:p>
                          <a:pPr algn="ctr"/>
                          <a:endParaRPr lang="nl-BE" sz="2000" dirty="0"/>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5"/>
                          <a:stretch>
                            <a:fillRect t="-397849" r="-411111" b="-5376"/>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Fallback>
      </mc:AlternateContent>
      <p:sp>
        <p:nvSpPr>
          <p:cNvPr id="2" name="Text Placeholder 9">
            <a:extLst>
              <a:ext uri="{FF2B5EF4-FFF2-40B4-BE49-F238E27FC236}">
                <a16:creationId xmlns:a16="http://schemas.microsoft.com/office/drawing/2014/main" id="{AB224A58-F7CE-6CD4-47CF-592EC7B99D9C}"/>
              </a:ext>
            </a:extLst>
          </p:cNvPr>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4" name="Title 1">
            <a:extLst>
              <a:ext uri="{FF2B5EF4-FFF2-40B4-BE49-F238E27FC236}">
                <a16:creationId xmlns:a16="http://schemas.microsoft.com/office/drawing/2014/main" id="{315162CC-0E1B-CA0B-7885-9230B99E02EA}"/>
              </a:ext>
            </a:extLst>
          </p:cNvPr>
          <p:cNvSpPr txBox="1">
            <a:spLocks/>
          </p:cNvSpPr>
          <p:nvPr/>
        </p:nvSpPr>
        <p:spPr>
          <a:xfrm>
            <a:off x="193665" y="424354"/>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9" name="Tekstvak 8">
            <a:extLst>
              <a:ext uri="{FF2B5EF4-FFF2-40B4-BE49-F238E27FC236}">
                <a16:creationId xmlns:a16="http://schemas.microsoft.com/office/drawing/2014/main" id="{2E428498-4BC8-9038-B061-8ED3180F58F0}"/>
              </a:ext>
            </a:extLst>
          </p:cNvPr>
          <p:cNvSpPr txBox="1"/>
          <p:nvPr/>
        </p:nvSpPr>
        <p:spPr>
          <a:xfrm>
            <a:off x="390888" y="1095571"/>
            <a:ext cx="4572000" cy="369332"/>
          </a:xfrm>
          <a:prstGeom prst="rect">
            <a:avLst/>
          </a:prstGeom>
          <a:noFill/>
        </p:spPr>
        <p:txBody>
          <a:bodyPr wrap="square">
            <a:spAutoFit/>
          </a:bodyPr>
          <a:lstStyle/>
          <a:p>
            <a:r>
              <a:rPr lang="nl-BE" b="1" dirty="0"/>
              <a:t>Oplossingen opstellen KD</a:t>
            </a:r>
          </a:p>
        </p:txBody>
      </p:sp>
    </p:spTree>
    <p:extLst>
      <p:ext uri="{BB962C8B-B14F-4D97-AF65-F5344CB8AC3E}">
        <p14:creationId xmlns:p14="http://schemas.microsoft.com/office/powerpoint/2010/main" val="1325566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7">
            <a:extLst>
              <a:ext uri="{FF2B5EF4-FFF2-40B4-BE49-F238E27FC236}">
                <a16:creationId xmlns:a16="http://schemas.microsoft.com/office/drawing/2014/main" id="{EC89DE62-DFA5-BE96-387C-4D86FA56C60F}"/>
              </a:ext>
            </a:extLst>
          </p:cNvPr>
          <p:cNvSpPr/>
          <p:nvPr/>
        </p:nvSpPr>
        <p:spPr>
          <a:xfrm>
            <a:off x="961824" y="1979412"/>
            <a:ext cx="292608" cy="290120"/>
          </a:xfrm>
          <a:prstGeom prst="roundRect">
            <a:avLst/>
          </a:prstGeom>
          <a:solidFill>
            <a:schemeClr val="accent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dirty="0"/>
          </a:p>
        </p:txBody>
      </p:sp>
      <p:sp>
        <p:nvSpPr>
          <p:cNvPr id="22" name="Rectangle: Rounded Corners 28">
            <a:extLst>
              <a:ext uri="{FF2B5EF4-FFF2-40B4-BE49-F238E27FC236}">
                <a16:creationId xmlns:a16="http://schemas.microsoft.com/office/drawing/2014/main" id="{4634D715-5327-CD38-3D56-4B1D3BFB7459}"/>
              </a:ext>
            </a:extLst>
          </p:cNvPr>
          <p:cNvSpPr/>
          <p:nvPr/>
        </p:nvSpPr>
        <p:spPr>
          <a:xfrm>
            <a:off x="1516417" y="1979412"/>
            <a:ext cx="292608" cy="290120"/>
          </a:xfrm>
          <a:prstGeom prst="roundRect">
            <a:avLst/>
          </a:prstGeom>
          <a:solidFill>
            <a:schemeClr val="accent5">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dirty="0"/>
          </a:p>
        </p:txBody>
      </p:sp>
      <p:sp>
        <p:nvSpPr>
          <p:cNvPr id="19" name="Rectangle: Rounded Corners 27">
            <a:extLst>
              <a:ext uri="{FF2B5EF4-FFF2-40B4-BE49-F238E27FC236}">
                <a16:creationId xmlns:a16="http://schemas.microsoft.com/office/drawing/2014/main" id="{E831AA00-D546-60F2-3D7A-4BEE1D18F1CA}"/>
              </a:ext>
            </a:extLst>
          </p:cNvPr>
          <p:cNvSpPr/>
          <p:nvPr/>
        </p:nvSpPr>
        <p:spPr>
          <a:xfrm>
            <a:off x="3587858" y="2269532"/>
            <a:ext cx="793863" cy="290120"/>
          </a:xfrm>
          <a:prstGeom prst="roundRect">
            <a:avLst/>
          </a:prstGeom>
          <a:solidFill>
            <a:schemeClr val="accent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dirty="0"/>
          </a:p>
        </p:txBody>
      </p:sp>
      <p:sp>
        <p:nvSpPr>
          <p:cNvPr id="20" name="Rectangle: Rounded Corners 28">
            <a:extLst>
              <a:ext uri="{FF2B5EF4-FFF2-40B4-BE49-F238E27FC236}">
                <a16:creationId xmlns:a16="http://schemas.microsoft.com/office/drawing/2014/main" id="{1DEFE27D-402B-D556-F92F-EF192C2F8935}"/>
              </a:ext>
            </a:extLst>
          </p:cNvPr>
          <p:cNvSpPr/>
          <p:nvPr/>
        </p:nvSpPr>
        <p:spPr>
          <a:xfrm>
            <a:off x="3587858" y="4024070"/>
            <a:ext cx="984142" cy="290120"/>
          </a:xfrm>
          <a:prstGeom prst="roundRect">
            <a:avLst/>
          </a:prstGeom>
          <a:solidFill>
            <a:schemeClr val="accent5">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dirty="0"/>
          </a:p>
        </p:txBody>
      </p:sp>
      <mc:AlternateContent xmlns:mc="http://schemas.openxmlformats.org/markup-compatibility/2006" xmlns:a14="http://schemas.microsoft.com/office/drawing/2010/main">
        <mc:Choice Requires="a14">
          <p:graphicFrame>
            <p:nvGraphicFramePr>
              <p:cNvPr id="14" name="Tabel 2">
                <a:extLst>
                  <a:ext uri="{FF2B5EF4-FFF2-40B4-BE49-F238E27FC236}">
                    <a16:creationId xmlns:a16="http://schemas.microsoft.com/office/drawing/2014/main" id="{D97505E8-B481-CB57-8BCD-A7BCAECE9705}"/>
                  </a:ext>
                </a:extLst>
              </p:cNvPr>
              <p:cNvGraphicFramePr>
                <a:graphicFrameLocks noGrp="1"/>
              </p:cNvGraphicFramePr>
              <p:nvPr>
                <p:extLst>
                  <p:ext uri="{D42A27DB-BD31-4B8C-83A1-F6EECF244321}">
                    <p14:modId xmlns:p14="http://schemas.microsoft.com/office/powerpoint/2010/main" val="3353572315"/>
                  </p:ext>
                </p:extLst>
              </p:nvPr>
            </p:nvGraphicFramePr>
            <p:xfrm>
              <a:off x="273789" y="1295187"/>
              <a:ext cx="1668679"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099">
                      <a:extLst>
                        <a:ext uri="{9D8B030D-6E8A-4147-A177-3AD203B41FA5}">
                          <a16:colId xmlns:a16="http://schemas.microsoft.com/office/drawing/2014/main" val="389670425"/>
                        </a:ext>
                      </a:extLst>
                    </a:gridCol>
                    <a:gridCol w="559099">
                      <a:extLst>
                        <a:ext uri="{9D8B030D-6E8A-4147-A177-3AD203B41FA5}">
                          <a16:colId xmlns:a16="http://schemas.microsoft.com/office/drawing/2014/main" val="994374367"/>
                        </a:ext>
                      </a:extLst>
                    </a:gridCol>
                  </a:tblGrid>
                  <a:tr h="562974">
                    <a:tc>
                      <a:txBody>
                        <a:bodyPr/>
                        <a:lstStyle/>
                        <a:p>
                          <a:pPr algn="ctr"/>
                          <a:endParaRPr lang="nl-BE" sz="2000" b="1"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𝑧</m:t>
                                    </m:r>
                                  </m:e>
                                </m:acc>
                              </m:oMath>
                            </m:oMathPara>
                          </a14:m>
                          <a:endParaRPr lang="nl-BE" sz="2000" dirty="0"/>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𝑧</m:t>
                                </m:r>
                              </m:oMath>
                            </m:oMathPara>
                          </a14:m>
                          <a:endParaRPr lang="nl-BE" sz="2000" dirty="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nl-BE" sz="2000" b="0" smtClean="0">
                                        <a:latin typeface="Cambria Math" panose="02040503050406030204" pitchFamily="18" charset="0"/>
                                      </a:rPr>
                                      <m:t>𝑥</m:t>
                                    </m:r>
                                  </m:e>
                                </m:acc>
                                <m:acc>
                                  <m:accPr>
                                    <m:chr m:val="̅"/>
                                    <m:ctrlPr>
                                      <a:rPr lang="nl-BE" sz="200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r>
                                  <a:rPr lang="nl-BE" sz="2000" b="0" smtClean="0">
                                    <a:latin typeface="Cambria Math" panose="02040503050406030204" pitchFamily="18" charset="0"/>
                                  </a:rPr>
                                  <m:t>𝑦</m:t>
                                </m:r>
                              </m:oMath>
                            </m:oMathPara>
                          </a14:m>
                          <a:endParaRPr lang="nl-BE" sz="2000" dirty="0"/>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𝑥𝑦</m:t>
                                </m:r>
                              </m:oMath>
                            </m:oMathPara>
                          </a14:m>
                          <a:endParaRPr lang="nl-BE" sz="2000" dirty="0"/>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m:t>
                                </m:r>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14" name="Tabel 2">
                <a:extLst>
                  <a:ext uri="{FF2B5EF4-FFF2-40B4-BE49-F238E27FC236}">
                    <a16:creationId xmlns:a16="http://schemas.microsoft.com/office/drawing/2014/main" id="{D97505E8-B481-CB57-8BCD-A7BCAECE9705}"/>
                  </a:ext>
                </a:extLst>
              </p:cNvPr>
              <p:cNvGraphicFramePr>
                <a:graphicFrameLocks noGrp="1"/>
              </p:cNvGraphicFramePr>
              <p:nvPr>
                <p:extLst>
                  <p:ext uri="{D42A27DB-BD31-4B8C-83A1-F6EECF244321}">
                    <p14:modId xmlns:p14="http://schemas.microsoft.com/office/powerpoint/2010/main" val="3353572315"/>
                  </p:ext>
                </p:extLst>
              </p:nvPr>
            </p:nvGraphicFramePr>
            <p:xfrm>
              <a:off x="273789" y="1295187"/>
              <a:ext cx="1668679"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099">
                      <a:extLst>
                        <a:ext uri="{9D8B030D-6E8A-4147-A177-3AD203B41FA5}">
                          <a16:colId xmlns:a16="http://schemas.microsoft.com/office/drawing/2014/main" val="389670425"/>
                        </a:ext>
                      </a:extLst>
                    </a:gridCol>
                    <a:gridCol w="559099">
                      <a:extLst>
                        <a:ext uri="{9D8B030D-6E8A-4147-A177-3AD203B41FA5}">
                          <a16:colId xmlns:a16="http://schemas.microsoft.com/office/drawing/2014/main" val="994374367"/>
                        </a:ext>
                      </a:extLst>
                    </a:gridCol>
                  </a:tblGrid>
                  <a:tr h="562974">
                    <a:tc>
                      <a:txBody>
                        <a:bodyPr/>
                        <a:lstStyle/>
                        <a:p>
                          <a:pPr algn="ctr"/>
                          <a:endParaRPr lang="nl-BE" sz="2000" b="1"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2"/>
                          <a:stretch>
                            <a:fillRect l="-98913" r="-102174"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2"/>
                          <a:stretch>
                            <a:fillRect l="-198913" r="-2174" b="-403226"/>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2"/>
                          <a:stretch>
                            <a:fillRect t="-101087" r="-204396" b="-307609"/>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2"/>
                          <a:stretch>
                            <a:fillRect t="-198925" r="-204396" b="-204301"/>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2"/>
                          <a:stretch>
                            <a:fillRect t="-302174" r="-204396" b="-106522"/>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2"/>
                          <a:stretch>
                            <a:fillRect t="-397849" r="-204396" b="-5376"/>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Fallback>
      </mc:AlternateContent>
      <mc:AlternateContent xmlns:mc="http://schemas.openxmlformats.org/markup-compatibility/2006" xmlns:a14="http://schemas.microsoft.com/office/drawing/2010/main">
        <mc:Choice Requires="a14">
          <p:sp>
            <p:nvSpPr>
              <p:cNvPr id="16" name="Tijdelijke aanduiding voor inhoud 15">
                <a:extLst>
                  <a:ext uri="{FF2B5EF4-FFF2-40B4-BE49-F238E27FC236}">
                    <a16:creationId xmlns:a16="http://schemas.microsoft.com/office/drawing/2014/main" id="{69878789-49A8-7EB8-7397-BB8DC502C488}"/>
                  </a:ext>
                </a:extLst>
              </p:cNvPr>
              <p:cNvSpPr>
                <a:spLocks noGrp="1"/>
              </p:cNvSpPr>
              <p:nvPr>
                <p:ph idx="1"/>
              </p:nvPr>
            </p:nvSpPr>
            <p:spPr>
              <a:xfrm>
                <a:off x="2549471" y="1091406"/>
                <a:ext cx="6439546" cy="3766088"/>
              </a:xfrm>
            </p:spPr>
            <p:txBody>
              <a:bodyPr>
                <a:noAutofit/>
              </a:bodyPr>
              <a:lstStyle/>
              <a:p>
                <a:pPr>
                  <a:spcBef>
                    <a:spcPts val="0"/>
                  </a:spcBef>
                  <a:spcAft>
                    <a:spcPts val="600"/>
                  </a:spcAft>
                  <a:buFont typeface="Wingdings" panose="05000000000000000000" pitchFamily="2" charset="2"/>
                  <a:buChar char="Ø"/>
                </a:pPr>
                <a:r>
                  <a:rPr lang="nl-BE" sz="1500" dirty="0"/>
                  <a:t>bepaal voor elke 1 het product van de bijhorende variabelen, </a:t>
                </a:r>
              </a:p>
              <a:p>
                <a:pPr>
                  <a:spcBef>
                    <a:spcPts val="0"/>
                  </a:spcBef>
                  <a:spcAft>
                    <a:spcPts val="600"/>
                  </a:spcAft>
                  <a:buFont typeface="Wingdings" panose="05000000000000000000" pitchFamily="2" charset="2"/>
                  <a:buChar char="Ø"/>
                </a:pPr>
                <a:r>
                  <a:rPr lang="nl-BE" sz="1500" dirty="0"/>
                  <a:t>tel de uitdrukkingen op</a:t>
                </a:r>
              </a:p>
              <a:p>
                <a:pPr marL="0" indent="0">
                  <a:spcBef>
                    <a:spcPts val="0"/>
                  </a:spcBef>
                  <a:spcAft>
                    <a:spcPts val="600"/>
                  </a:spcAft>
                  <a:buNone/>
                </a:pPr>
                <a:r>
                  <a:rPr lang="nl-BE" sz="1500" dirty="0"/>
                  <a:t>In het voorbeeld: </a:t>
                </a:r>
              </a:p>
              <a:p>
                <a:pPr marL="0" indent="0">
                  <a:spcBef>
                    <a:spcPts val="0"/>
                  </a:spcBef>
                  <a:spcAft>
                    <a:spcPts val="600"/>
                  </a:spcAft>
                  <a:buNone/>
                </a:pPr>
                <a14:m>
                  <m:oMathPara xmlns:m="http://schemas.openxmlformats.org/officeDocument/2006/math">
                    <m:oMathParaPr>
                      <m:jc m:val="left"/>
                    </m:oMathParaPr>
                    <m:oMath xmlns:m="http://schemas.openxmlformats.org/officeDocument/2006/math">
                      <m:r>
                        <a:rPr lang="nl-BE" sz="1500" b="0" i="1" smtClean="0">
                          <a:latin typeface="Cambria Math" panose="02040503050406030204" pitchFamily="18" charset="0"/>
                        </a:rPr>
                        <m:t>𝑓</m:t>
                      </m:r>
                      <m:d>
                        <m:dPr>
                          <m:ctrlPr>
                            <a:rPr lang="nl-BE" sz="1500" b="0" i="1" smtClean="0">
                              <a:latin typeface="Cambria Math" panose="02040503050406030204" pitchFamily="18" charset="0"/>
                            </a:rPr>
                          </m:ctrlPr>
                        </m:dPr>
                        <m:e>
                          <m:r>
                            <a:rPr lang="nl-BE" sz="1500" b="0" i="1" smtClean="0">
                              <a:latin typeface="Cambria Math" panose="02040503050406030204" pitchFamily="18" charset="0"/>
                            </a:rPr>
                            <m:t>𝑥</m:t>
                          </m:r>
                          <m:r>
                            <a:rPr lang="nl-BE" sz="1500" b="0" i="1" smtClean="0">
                              <a:latin typeface="Cambria Math" panose="02040503050406030204" pitchFamily="18" charset="0"/>
                            </a:rPr>
                            <m:t>,</m:t>
                          </m:r>
                          <m:r>
                            <a:rPr lang="nl-BE" sz="1500" b="0" i="1" smtClean="0">
                              <a:latin typeface="Cambria Math" panose="02040503050406030204" pitchFamily="18" charset="0"/>
                            </a:rPr>
                            <m:t>𝑦</m:t>
                          </m:r>
                          <m:r>
                            <a:rPr lang="nl-BE" sz="1500" b="0" i="1" smtClean="0">
                              <a:latin typeface="Cambria Math" panose="02040503050406030204" pitchFamily="18" charset="0"/>
                            </a:rPr>
                            <m:t>,</m:t>
                          </m:r>
                          <m:r>
                            <a:rPr lang="nl-BE" sz="1500" b="0" i="1" smtClean="0">
                              <a:latin typeface="Cambria Math" panose="02040503050406030204" pitchFamily="18" charset="0"/>
                            </a:rPr>
                            <m:t>𝑧</m:t>
                          </m:r>
                        </m:e>
                      </m:d>
                      <m:r>
                        <a:rPr lang="nl-BE" sz="1500" b="0" i="1" smtClean="0">
                          <a:latin typeface="Cambria Math" panose="02040503050406030204" pitchFamily="18" charset="0"/>
                        </a:rPr>
                        <m:t>=</m:t>
                      </m:r>
                      <m:d>
                        <m:dPr>
                          <m:ctrlPr>
                            <a:rPr lang="nl-BE" sz="1500" i="1">
                              <a:latin typeface="Cambria Math" panose="02040503050406030204" pitchFamily="18" charset="0"/>
                              <a:ea typeface="Cambria Math" panose="02040503050406030204" pitchFamily="18" charset="0"/>
                            </a:rPr>
                          </m:ctrlPr>
                        </m:dPr>
                        <m:e>
                          <m:acc>
                            <m:accPr>
                              <m:chr m:val="̅"/>
                              <m:ctrlPr>
                                <a:rPr lang="nl-BE" sz="1500" i="1">
                                  <a:latin typeface="Cambria Math" panose="02040503050406030204" pitchFamily="18" charset="0"/>
                                  <a:ea typeface="Cambria Math" panose="02040503050406030204" pitchFamily="18" charset="0"/>
                                </a:rPr>
                              </m:ctrlPr>
                            </m:accPr>
                            <m:e>
                              <m:r>
                                <a:rPr lang="nl-BE" sz="1500" i="1">
                                  <a:latin typeface="Cambria Math" panose="02040503050406030204" pitchFamily="18" charset="0"/>
                                  <a:ea typeface="Cambria Math" panose="02040503050406030204" pitchFamily="18" charset="0"/>
                                </a:rPr>
                                <m:t>𝑥</m:t>
                              </m:r>
                            </m:e>
                          </m:acc>
                          <m:r>
                            <a:rPr lang="nl-BE" sz="1500" i="1">
                              <a:latin typeface="Cambria Math" panose="02040503050406030204" pitchFamily="18" charset="0"/>
                              <a:ea typeface="Cambria Math" panose="02040503050406030204" pitchFamily="18" charset="0"/>
                            </a:rPr>
                            <m:t>∙</m:t>
                          </m:r>
                          <m:acc>
                            <m:accPr>
                              <m:chr m:val="̅"/>
                              <m:ctrlPr>
                                <a:rPr lang="nl-BE" sz="1500" i="1">
                                  <a:latin typeface="Cambria Math" panose="02040503050406030204" pitchFamily="18" charset="0"/>
                                  <a:ea typeface="Cambria Math" panose="02040503050406030204" pitchFamily="18" charset="0"/>
                                </a:rPr>
                              </m:ctrlPr>
                            </m:accPr>
                            <m:e>
                              <m:r>
                                <a:rPr lang="nl-BE" sz="1500" i="1">
                                  <a:latin typeface="Cambria Math" panose="02040503050406030204" pitchFamily="18" charset="0"/>
                                  <a:ea typeface="Cambria Math" panose="02040503050406030204" pitchFamily="18" charset="0"/>
                                </a:rPr>
                                <m:t>𝑦</m:t>
                              </m:r>
                            </m:e>
                          </m:acc>
                          <m:r>
                            <a:rPr lang="nl-BE" sz="1500" i="1">
                              <a:latin typeface="Cambria Math" panose="02040503050406030204" pitchFamily="18" charset="0"/>
                              <a:ea typeface="Cambria Math" panose="02040503050406030204" pitchFamily="18" charset="0"/>
                            </a:rPr>
                            <m:t>∙</m:t>
                          </m:r>
                          <m:acc>
                            <m:accPr>
                              <m:chr m:val="̅"/>
                              <m:ctrlPr>
                                <a:rPr lang="nl-BE" sz="1500" i="1">
                                  <a:latin typeface="Cambria Math" panose="02040503050406030204" pitchFamily="18" charset="0"/>
                                  <a:ea typeface="Cambria Math" panose="02040503050406030204" pitchFamily="18" charset="0"/>
                                </a:rPr>
                              </m:ctrlPr>
                            </m:accPr>
                            <m:e>
                              <m:r>
                                <a:rPr lang="nl-BE" sz="1500" i="1">
                                  <a:latin typeface="Cambria Math" panose="02040503050406030204" pitchFamily="18" charset="0"/>
                                  <a:ea typeface="Cambria Math" panose="02040503050406030204" pitchFamily="18" charset="0"/>
                                </a:rPr>
                                <m:t>𝑧</m:t>
                              </m:r>
                            </m:e>
                          </m:acc>
                        </m:e>
                      </m:d>
                      <m:r>
                        <a:rPr lang="en-US" sz="1500" b="0" i="1" smtClean="0">
                          <a:latin typeface="Cambria Math" panose="02040503050406030204" pitchFamily="18" charset="0"/>
                          <a:ea typeface="Cambria Math" panose="02040503050406030204" pitchFamily="18" charset="0"/>
                        </a:rPr>
                        <m:t>+</m:t>
                      </m:r>
                      <m:d>
                        <m:dPr>
                          <m:ctrlPr>
                            <a:rPr lang="nl-BE" sz="1500" b="0" i="1" smtClean="0">
                              <a:latin typeface="Cambria Math" panose="02040503050406030204" pitchFamily="18" charset="0"/>
                            </a:rPr>
                          </m:ctrlPr>
                        </m:dPr>
                        <m:e>
                          <m:r>
                            <a:rPr lang="nl-BE" sz="1500" b="0" i="1" smtClean="0">
                              <a:latin typeface="Cambria Math" panose="02040503050406030204" pitchFamily="18" charset="0"/>
                            </a:rPr>
                            <m:t>𝑥</m:t>
                          </m:r>
                          <m:r>
                            <a:rPr lang="nl-BE" sz="1500" b="0" i="1" smtClean="0">
                              <a:latin typeface="Cambria Math" panose="02040503050406030204" pitchFamily="18" charset="0"/>
                              <a:ea typeface="Cambria Math" panose="02040503050406030204" pitchFamily="18" charset="0"/>
                            </a:rPr>
                            <m:t>∙</m:t>
                          </m:r>
                          <m:r>
                            <a:rPr lang="nl-BE" sz="1500" b="0" i="1" smtClean="0">
                              <a:latin typeface="Cambria Math" panose="02040503050406030204" pitchFamily="18" charset="0"/>
                              <a:ea typeface="Cambria Math" panose="02040503050406030204" pitchFamily="18" charset="0"/>
                            </a:rPr>
                            <m:t>𝑦</m:t>
                          </m:r>
                          <m:r>
                            <a:rPr lang="nl-BE" sz="1500" b="0" i="1" smtClean="0">
                              <a:latin typeface="Cambria Math" panose="02040503050406030204" pitchFamily="18" charset="0"/>
                              <a:ea typeface="Cambria Math" panose="02040503050406030204" pitchFamily="18" charset="0"/>
                            </a:rPr>
                            <m:t>∙</m:t>
                          </m:r>
                          <m:r>
                            <a:rPr lang="nl-BE" sz="1500" b="0" i="1" smtClean="0">
                              <a:latin typeface="Cambria Math" panose="02040503050406030204" pitchFamily="18" charset="0"/>
                              <a:ea typeface="Cambria Math" panose="02040503050406030204" pitchFamily="18" charset="0"/>
                            </a:rPr>
                            <m:t>𝑧</m:t>
                          </m:r>
                        </m:e>
                      </m:d>
                      <m:r>
                        <a:rPr lang="nl-BE" sz="1500" b="0" i="1" smtClean="0">
                          <a:latin typeface="Cambria Math" panose="02040503050406030204" pitchFamily="18" charset="0"/>
                          <a:ea typeface="Cambria Math" panose="02040503050406030204" pitchFamily="18" charset="0"/>
                        </a:rPr>
                        <m:t>+</m:t>
                      </m:r>
                      <m:d>
                        <m:dPr>
                          <m:ctrlPr>
                            <a:rPr lang="nl-BE" sz="1500" b="0" i="1" smtClean="0">
                              <a:latin typeface="Cambria Math" panose="02040503050406030204" pitchFamily="18" charset="0"/>
                              <a:ea typeface="Cambria Math" panose="02040503050406030204" pitchFamily="18" charset="0"/>
                            </a:rPr>
                          </m:ctrlPr>
                        </m:dPr>
                        <m:e>
                          <m:r>
                            <a:rPr lang="nl-BE" sz="1500" b="0" i="1" smtClean="0">
                              <a:latin typeface="Cambria Math" panose="02040503050406030204" pitchFamily="18" charset="0"/>
                              <a:ea typeface="Cambria Math" panose="02040503050406030204" pitchFamily="18" charset="0"/>
                            </a:rPr>
                            <m:t>𝑥</m:t>
                          </m:r>
                          <m:r>
                            <a:rPr lang="nl-BE" sz="1500" b="0" i="1" smtClean="0">
                              <a:latin typeface="Cambria Math" panose="02040503050406030204" pitchFamily="18" charset="0"/>
                              <a:ea typeface="Cambria Math" panose="02040503050406030204" pitchFamily="18" charset="0"/>
                            </a:rPr>
                            <m:t>∙</m:t>
                          </m:r>
                          <m:acc>
                            <m:accPr>
                              <m:chr m:val="̅"/>
                              <m:ctrlPr>
                                <a:rPr lang="nl-BE" sz="1500" b="0" i="1" smtClean="0">
                                  <a:latin typeface="Cambria Math" panose="02040503050406030204" pitchFamily="18" charset="0"/>
                                  <a:ea typeface="Cambria Math" panose="02040503050406030204" pitchFamily="18" charset="0"/>
                                </a:rPr>
                              </m:ctrlPr>
                            </m:accPr>
                            <m:e>
                              <m:r>
                                <a:rPr lang="nl-BE" sz="1500" b="0" i="1" smtClean="0">
                                  <a:latin typeface="Cambria Math" panose="02040503050406030204" pitchFamily="18" charset="0"/>
                                  <a:ea typeface="Cambria Math" panose="02040503050406030204" pitchFamily="18" charset="0"/>
                                </a:rPr>
                                <m:t>𝑦</m:t>
                              </m:r>
                            </m:e>
                          </m:acc>
                          <m:r>
                            <a:rPr lang="nl-BE" sz="1500" b="0" i="1" smtClean="0">
                              <a:latin typeface="Cambria Math" panose="02040503050406030204" pitchFamily="18" charset="0"/>
                              <a:ea typeface="Cambria Math" panose="02040503050406030204" pitchFamily="18" charset="0"/>
                            </a:rPr>
                            <m:t>∙</m:t>
                          </m:r>
                          <m:r>
                            <a:rPr lang="nl-BE" sz="1500" b="0" i="1" smtClean="0">
                              <a:latin typeface="Cambria Math" panose="02040503050406030204" pitchFamily="18" charset="0"/>
                              <a:ea typeface="Cambria Math" panose="02040503050406030204" pitchFamily="18" charset="0"/>
                            </a:rPr>
                            <m:t>𝑧</m:t>
                          </m:r>
                        </m:e>
                      </m:d>
                    </m:oMath>
                  </m:oMathPara>
                </a14:m>
                <a:endParaRPr lang="nl-BE" sz="1500" dirty="0"/>
              </a:p>
              <a:p>
                <a:pPr marL="0" indent="0">
                  <a:spcBef>
                    <a:spcPts val="0"/>
                  </a:spcBef>
                  <a:spcAft>
                    <a:spcPts val="600"/>
                  </a:spcAft>
                  <a:buNone/>
                </a:pPr>
                <a:endParaRPr lang="nl-BE" sz="1500" b="1" dirty="0"/>
              </a:p>
              <a:p>
                <a:pPr>
                  <a:spcBef>
                    <a:spcPts val="0"/>
                  </a:spcBef>
                  <a:spcAft>
                    <a:spcPts val="600"/>
                  </a:spcAft>
                  <a:buFont typeface="Wingdings" panose="05000000000000000000" pitchFamily="2" charset="2"/>
                  <a:buChar char="Ø"/>
                </a:pPr>
                <a:r>
                  <a:rPr lang="nl-BE" sz="1500" dirty="0"/>
                  <a:t>bepaal voor elke </a:t>
                </a:r>
                <a:r>
                  <a:rPr lang="nl-BE" sz="1500" dirty="0">
                    <a:solidFill>
                      <a:srgbClr val="FF0000"/>
                    </a:solidFill>
                  </a:rPr>
                  <a:t>0</a:t>
                </a:r>
                <a:r>
                  <a:rPr lang="nl-BE" sz="1500" dirty="0"/>
                  <a:t> de </a:t>
                </a:r>
                <a:r>
                  <a:rPr lang="nl-BE" sz="1500" dirty="0">
                    <a:solidFill>
                      <a:srgbClr val="FF0000"/>
                    </a:solidFill>
                  </a:rPr>
                  <a:t>som</a:t>
                </a:r>
                <a:r>
                  <a:rPr lang="nl-BE" sz="1500" dirty="0"/>
                  <a:t> van de </a:t>
                </a:r>
                <a:r>
                  <a:rPr lang="nl-BE" sz="1500" dirty="0">
                    <a:solidFill>
                      <a:srgbClr val="FF0000"/>
                    </a:solidFill>
                  </a:rPr>
                  <a:t>complementen</a:t>
                </a:r>
                <a:r>
                  <a:rPr lang="nl-BE" sz="1500" dirty="0"/>
                  <a:t> van de bijhorende variabelen</a:t>
                </a:r>
              </a:p>
              <a:p>
                <a:pPr>
                  <a:spcBef>
                    <a:spcPts val="0"/>
                  </a:spcBef>
                  <a:spcAft>
                    <a:spcPts val="600"/>
                  </a:spcAft>
                  <a:buClr>
                    <a:schemeClr val="tx1"/>
                  </a:buClr>
                  <a:buFont typeface="Wingdings" panose="05000000000000000000" pitchFamily="2" charset="2"/>
                  <a:buChar char="Ø"/>
                </a:pPr>
                <a:r>
                  <a:rPr lang="nl-BE" sz="1500" dirty="0">
                    <a:solidFill>
                      <a:srgbClr val="FF0000"/>
                    </a:solidFill>
                  </a:rPr>
                  <a:t>vermenigvuldig</a:t>
                </a:r>
                <a:r>
                  <a:rPr lang="nl-BE" sz="1500" dirty="0"/>
                  <a:t> de bekomen uitdrukkingen </a:t>
                </a:r>
              </a:p>
              <a:p>
                <a:pPr marL="0" indent="0">
                  <a:spcBef>
                    <a:spcPts val="0"/>
                  </a:spcBef>
                  <a:spcAft>
                    <a:spcPts val="600"/>
                  </a:spcAft>
                  <a:buNone/>
                </a:pPr>
                <a:r>
                  <a:rPr lang="nl-BE" sz="1500" dirty="0"/>
                  <a:t>In het voorbeeld: </a:t>
                </a:r>
              </a:p>
              <a:p>
                <a:pPr marL="0" indent="0">
                  <a:spcBef>
                    <a:spcPts val="0"/>
                  </a:spcBef>
                  <a:spcAft>
                    <a:spcPts val="600"/>
                  </a:spcAft>
                  <a:buNone/>
                </a:pPr>
                <a14:m>
                  <m:oMathPara xmlns:m="http://schemas.openxmlformats.org/officeDocument/2006/math">
                    <m:oMathParaPr>
                      <m:jc m:val="left"/>
                    </m:oMathParaPr>
                    <m:oMath xmlns:m="http://schemas.openxmlformats.org/officeDocument/2006/math">
                      <m:r>
                        <a:rPr lang="nl-BE" sz="1500" b="0" i="1" smtClean="0">
                          <a:latin typeface="Cambria Math" panose="02040503050406030204" pitchFamily="18" charset="0"/>
                        </a:rPr>
                        <m:t>𝑓</m:t>
                      </m:r>
                      <m:d>
                        <m:dPr>
                          <m:ctrlPr>
                            <a:rPr lang="nl-BE" sz="1500" b="0" i="1" smtClean="0">
                              <a:latin typeface="Cambria Math" panose="02040503050406030204" pitchFamily="18" charset="0"/>
                            </a:rPr>
                          </m:ctrlPr>
                        </m:dPr>
                        <m:e>
                          <m:r>
                            <a:rPr lang="nl-BE" sz="1500" b="0" i="1" smtClean="0">
                              <a:latin typeface="Cambria Math" panose="02040503050406030204" pitchFamily="18" charset="0"/>
                            </a:rPr>
                            <m:t>𝑥</m:t>
                          </m:r>
                          <m:r>
                            <a:rPr lang="nl-BE" sz="1500" b="0" i="1" smtClean="0">
                              <a:latin typeface="Cambria Math" panose="02040503050406030204" pitchFamily="18" charset="0"/>
                            </a:rPr>
                            <m:t>,</m:t>
                          </m:r>
                          <m:r>
                            <a:rPr lang="nl-BE" sz="1500" b="0" i="1" smtClean="0">
                              <a:latin typeface="Cambria Math" panose="02040503050406030204" pitchFamily="18" charset="0"/>
                            </a:rPr>
                            <m:t>𝑦</m:t>
                          </m:r>
                          <m:r>
                            <a:rPr lang="nl-BE" sz="1500" b="0" i="1" smtClean="0">
                              <a:latin typeface="Cambria Math" panose="02040503050406030204" pitchFamily="18" charset="0"/>
                            </a:rPr>
                            <m:t>,</m:t>
                          </m:r>
                          <m:r>
                            <a:rPr lang="nl-BE" sz="1500" b="0" i="1" smtClean="0">
                              <a:latin typeface="Cambria Math" panose="02040503050406030204" pitchFamily="18" charset="0"/>
                            </a:rPr>
                            <m:t>𝑧</m:t>
                          </m:r>
                        </m:e>
                      </m:d>
                      <m:r>
                        <a:rPr lang="nl-BE" sz="1500" b="0" i="1" smtClean="0">
                          <a:latin typeface="Cambria Math" panose="02040503050406030204" pitchFamily="18" charset="0"/>
                        </a:rPr>
                        <m:t>=</m:t>
                      </m:r>
                      <m:d>
                        <m:dPr>
                          <m:ctrlPr>
                            <a:rPr lang="nl-BE" sz="1500" b="0" i="1" smtClean="0">
                              <a:latin typeface="Cambria Math" panose="02040503050406030204" pitchFamily="18" charset="0"/>
                            </a:rPr>
                          </m:ctrlPr>
                        </m:dPr>
                        <m:e>
                          <m:r>
                            <a:rPr lang="en-US" sz="1500" b="0" i="1" smtClean="0">
                              <a:latin typeface="Cambria Math" panose="02040503050406030204" pitchFamily="18" charset="0"/>
                            </a:rPr>
                            <m:t>𝑥</m:t>
                          </m:r>
                          <m:r>
                            <a:rPr lang="en-US" sz="1500" b="0" i="1" smtClean="0">
                              <a:latin typeface="Cambria Math" panose="02040503050406030204" pitchFamily="18" charset="0"/>
                            </a:rPr>
                            <m:t>+</m:t>
                          </m:r>
                          <m:r>
                            <a:rPr lang="en-US" sz="1500" b="0" i="1" smtClean="0">
                              <a:latin typeface="Cambria Math" panose="02040503050406030204" pitchFamily="18" charset="0"/>
                            </a:rPr>
                            <m:t>𝑦</m:t>
                          </m:r>
                          <m:r>
                            <a:rPr lang="en-US" sz="1500" b="0" i="1" smtClean="0">
                              <a:latin typeface="Cambria Math" panose="02040503050406030204" pitchFamily="18" charset="0"/>
                            </a:rPr>
                            <m:t>+</m:t>
                          </m:r>
                          <m:acc>
                            <m:accPr>
                              <m:chr m:val="̅"/>
                              <m:ctrlPr>
                                <a:rPr lang="en-US" sz="1500" b="0" i="1" smtClean="0">
                                  <a:latin typeface="Cambria Math" panose="02040503050406030204" pitchFamily="18" charset="0"/>
                                </a:rPr>
                              </m:ctrlPr>
                            </m:accPr>
                            <m:e>
                              <m:r>
                                <a:rPr lang="en-US" sz="1500" b="0" i="1" smtClean="0">
                                  <a:latin typeface="Cambria Math" panose="02040503050406030204" pitchFamily="18" charset="0"/>
                                </a:rPr>
                                <m:t>𝑧</m:t>
                              </m:r>
                            </m:e>
                          </m:acc>
                        </m:e>
                      </m:d>
                      <m:r>
                        <a:rPr lang="nl-BE" sz="1500" i="1">
                          <a:latin typeface="Cambria Math" panose="02040503050406030204" pitchFamily="18" charset="0"/>
                          <a:ea typeface="Cambria Math" panose="02040503050406030204" pitchFamily="18" charset="0"/>
                        </a:rPr>
                        <m:t>∙</m:t>
                      </m:r>
                      <m:d>
                        <m:dPr>
                          <m:ctrlPr>
                            <a:rPr lang="nl-BE" sz="1500" b="0" i="1" smtClean="0">
                              <a:latin typeface="Cambria Math" panose="02040503050406030204" pitchFamily="18" charset="0"/>
                              <a:ea typeface="Cambria Math" panose="02040503050406030204" pitchFamily="18" charset="0"/>
                            </a:rPr>
                          </m:ctrlPr>
                        </m:dPr>
                        <m:e>
                          <m:r>
                            <a:rPr lang="nl-BE" sz="1500" b="0" i="1" smtClean="0">
                              <a:latin typeface="Cambria Math" panose="02040503050406030204" pitchFamily="18" charset="0"/>
                              <a:ea typeface="Cambria Math" panose="02040503050406030204" pitchFamily="18" charset="0"/>
                            </a:rPr>
                            <m:t>𝑥</m:t>
                          </m:r>
                          <m:r>
                            <a:rPr lang="en-US" sz="1500" b="0" i="1" smtClean="0">
                              <a:latin typeface="Cambria Math" panose="02040503050406030204" pitchFamily="18" charset="0"/>
                              <a:ea typeface="Cambria Math" panose="02040503050406030204" pitchFamily="18" charset="0"/>
                            </a:rPr>
                            <m:t>+</m:t>
                          </m:r>
                          <m:acc>
                            <m:accPr>
                              <m:chr m:val="̅"/>
                              <m:ctrlPr>
                                <a:rPr lang="nl-BE" sz="1500" b="0" i="1" smtClean="0">
                                  <a:latin typeface="Cambria Math" panose="02040503050406030204" pitchFamily="18" charset="0"/>
                                  <a:ea typeface="Cambria Math" panose="02040503050406030204" pitchFamily="18" charset="0"/>
                                </a:rPr>
                              </m:ctrlPr>
                            </m:accPr>
                            <m:e>
                              <m:r>
                                <a:rPr lang="nl-BE" sz="1500" b="0" i="1" smtClean="0">
                                  <a:latin typeface="Cambria Math" panose="02040503050406030204" pitchFamily="18" charset="0"/>
                                  <a:ea typeface="Cambria Math" panose="02040503050406030204" pitchFamily="18" charset="0"/>
                                </a:rPr>
                                <m:t>𝑦</m:t>
                              </m:r>
                            </m:e>
                          </m:acc>
                          <m:r>
                            <a:rPr lang="en-US" sz="1500" b="0" i="1" smtClean="0">
                              <a:latin typeface="Cambria Math" panose="02040503050406030204" pitchFamily="18" charset="0"/>
                              <a:ea typeface="Cambria Math" panose="02040503050406030204" pitchFamily="18" charset="0"/>
                            </a:rPr>
                            <m:t>+</m:t>
                          </m:r>
                          <m:r>
                            <a:rPr lang="nl-BE" sz="1500" b="0" i="1" smtClean="0">
                              <a:latin typeface="Cambria Math" panose="02040503050406030204" pitchFamily="18" charset="0"/>
                              <a:ea typeface="Cambria Math" panose="02040503050406030204" pitchFamily="18" charset="0"/>
                            </a:rPr>
                            <m:t>𝑧</m:t>
                          </m:r>
                        </m:e>
                      </m:d>
                      <m:r>
                        <a:rPr lang="nl-BE" sz="1500" i="1">
                          <a:latin typeface="Cambria Math" panose="02040503050406030204" pitchFamily="18" charset="0"/>
                          <a:ea typeface="Cambria Math" panose="02040503050406030204" pitchFamily="18" charset="0"/>
                        </a:rPr>
                        <m:t>∙</m:t>
                      </m:r>
                      <m:d>
                        <m:dPr>
                          <m:ctrlPr>
                            <a:rPr lang="nl-BE" sz="1500" i="1">
                              <a:latin typeface="Cambria Math" panose="02040503050406030204" pitchFamily="18" charset="0"/>
                              <a:ea typeface="Cambria Math" panose="02040503050406030204" pitchFamily="18" charset="0"/>
                            </a:rPr>
                          </m:ctrlPr>
                        </m:dPr>
                        <m:e>
                          <m:r>
                            <a:rPr lang="nl-BE"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m:t>
                          </m:r>
                          <m:acc>
                            <m:accPr>
                              <m:chr m:val="̅"/>
                              <m:ctrlPr>
                                <a:rPr lang="nl-BE" sz="1500" i="1">
                                  <a:latin typeface="Cambria Math" panose="02040503050406030204" pitchFamily="18" charset="0"/>
                                  <a:ea typeface="Cambria Math" panose="02040503050406030204" pitchFamily="18" charset="0"/>
                                </a:rPr>
                              </m:ctrlPr>
                            </m:accPr>
                            <m:e>
                              <m:r>
                                <a:rPr lang="nl-BE" sz="1500" i="1">
                                  <a:latin typeface="Cambria Math" panose="02040503050406030204" pitchFamily="18" charset="0"/>
                                  <a:ea typeface="Cambria Math" panose="02040503050406030204" pitchFamily="18" charset="0"/>
                                </a:rPr>
                                <m:t>𝑦</m:t>
                              </m:r>
                            </m:e>
                          </m:acc>
                          <m:r>
                            <a:rPr lang="en-US" sz="1500" i="1">
                              <a:latin typeface="Cambria Math" panose="02040503050406030204" pitchFamily="18" charset="0"/>
                              <a:ea typeface="Cambria Math" panose="02040503050406030204" pitchFamily="18" charset="0"/>
                            </a:rPr>
                            <m:t>+</m:t>
                          </m:r>
                          <m:acc>
                            <m:accPr>
                              <m:chr m:val="̅"/>
                              <m:ctrlPr>
                                <a:rPr lang="en-US" sz="1500" b="0" i="1" smtClean="0">
                                  <a:latin typeface="Cambria Math" panose="02040503050406030204" pitchFamily="18" charset="0"/>
                                  <a:ea typeface="Cambria Math" panose="02040503050406030204" pitchFamily="18" charset="0"/>
                                </a:rPr>
                              </m:ctrlPr>
                            </m:accPr>
                            <m:e>
                              <m:r>
                                <a:rPr lang="en-US" sz="1500" b="0" i="1" smtClean="0">
                                  <a:latin typeface="Cambria Math" panose="02040503050406030204" pitchFamily="18" charset="0"/>
                                  <a:ea typeface="Cambria Math" panose="02040503050406030204" pitchFamily="18" charset="0"/>
                                </a:rPr>
                                <m:t>𝑧</m:t>
                              </m:r>
                            </m:e>
                          </m:acc>
                        </m:e>
                      </m:d>
                      <m:r>
                        <a:rPr lang="nl-BE" sz="1500" i="1">
                          <a:latin typeface="Cambria Math" panose="02040503050406030204" pitchFamily="18" charset="0"/>
                          <a:ea typeface="Cambria Math" panose="02040503050406030204" pitchFamily="18" charset="0"/>
                        </a:rPr>
                        <m:t>∙</m:t>
                      </m:r>
                      <m:d>
                        <m:dPr>
                          <m:ctrlPr>
                            <a:rPr lang="nl-BE" sz="1500" i="1">
                              <a:latin typeface="Cambria Math" panose="02040503050406030204" pitchFamily="18" charset="0"/>
                              <a:ea typeface="Cambria Math" panose="02040503050406030204" pitchFamily="18" charset="0"/>
                            </a:rPr>
                          </m:ctrlPr>
                        </m:dPr>
                        <m:e>
                          <m:acc>
                            <m:accPr>
                              <m:chr m:val="̅"/>
                              <m:ctrlPr>
                                <a:rPr lang="nl-BE" sz="1500" b="0" i="1" smtClean="0">
                                  <a:latin typeface="Cambria Math" panose="02040503050406030204" pitchFamily="18" charset="0"/>
                                  <a:ea typeface="Cambria Math" panose="02040503050406030204" pitchFamily="18" charset="0"/>
                                </a:rPr>
                              </m:ctrlPr>
                            </m:accPr>
                            <m:e>
                              <m:r>
                                <a:rPr lang="en-US" sz="1500" b="0" i="1" smtClean="0">
                                  <a:latin typeface="Cambria Math" panose="02040503050406030204" pitchFamily="18" charset="0"/>
                                  <a:ea typeface="Cambria Math" panose="02040503050406030204" pitchFamily="18" charset="0"/>
                                </a:rPr>
                                <m:t>𝑥</m:t>
                              </m:r>
                            </m:e>
                          </m:acc>
                          <m:r>
                            <a:rPr lang="en-US" sz="1500" i="1">
                              <a:latin typeface="Cambria Math" panose="02040503050406030204" pitchFamily="18" charset="0"/>
                              <a:ea typeface="Cambria Math" panose="02040503050406030204" pitchFamily="18" charset="0"/>
                            </a:rPr>
                            <m:t>+</m:t>
                          </m:r>
                          <m:acc>
                            <m:accPr>
                              <m:chr m:val="̅"/>
                              <m:ctrlPr>
                                <a:rPr lang="nl-BE" sz="1500" i="1">
                                  <a:latin typeface="Cambria Math" panose="02040503050406030204" pitchFamily="18" charset="0"/>
                                  <a:ea typeface="Cambria Math" panose="02040503050406030204" pitchFamily="18" charset="0"/>
                                </a:rPr>
                              </m:ctrlPr>
                            </m:accPr>
                            <m:e>
                              <m:r>
                                <a:rPr lang="nl-BE" sz="1500" i="1">
                                  <a:latin typeface="Cambria Math" panose="02040503050406030204" pitchFamily="18" charset="0"/>
                                  <a:ea typeface="Cambria Math" panose="02040503050406030204" pitchFamily="18" charset="0"/>
                                </a:rPr>
                                <m:t>𝑦</m:t>
                              </m:r>
                            </m:e>
                          </m:acc>
                          <m:r>
                            <a:rPr lang="en-US" sz="1500" i="1">
                              <a:latin typeface="Cambria Math" panose="02040503050406030204" pitchFamily="18" charset="0"/>
                              <a:ea typeface="Cambria Math" panose="02040503050406030204" pitchFamily="18" charset="0"/>
                            </a:rPr>
                            <m:t>+</m:t>
                          </m:r>
                          <m:r>
                            <a:rPr lang="nl-BE" sz="1500" i="1">
                              <a:latin typeface="Cambria Math" panose="02040503050406030204" pitchFamily="18" charset="0"/>
                              <a:ea typeface="Cambria Math" panose="02040503050406030204" pitchFamily="18" charset="0"/>
                            </a:rPr>
                            <m:t>𝑧</m:t>
                          </m:r>
                        </m:e>
                      </m:d>
                      <m:r>
                        <a:rPr lang="nl-BE" sz="1500" i="1">
                          <a:latin typeface="Cambria Math" panose="02040503050406030204" pitchFamily="18" charset="0"/>
                          <a:ea typeface="Cambria Math" panose="02040503050406030204" pitchFamily="18" charset="0"/>
                        </a:rPr>
                        <m:t>∙</m:t>
                      </m:r>
                      <m:d>
                        <m:dPr>
                          <m:ctrlPr>
                            <a:rPr lang="nl-BE" sz="1500" i="1">
                              <a:latin typeface="Cambria Math" panose="02040503050406030204" pitchFamily="18" charset="0"/>
                              <a:ea typeface="Cambria Math" panose="02040503050406030204" pitchFamily="18" charset="0"/>
                            </a:rPr>
                          </m:ctrlPr>
                        </m:dPr>
                        <m:e>
                          <m:acc>
                            <m:accPr>
                              <m:chr m:val="̅"/>
                              <m:ctrlPr>
                                <a:rPr lang="nl-BE" sz="1500" i="1">
                                  <a:latin typeface="Cambria Math" panose="02040503050406030204" pitchFamily="18" charset="0"/>
                                  <a:ea typeface="Cambria Math" panose="02040503050406030204" pitchFamily="18" charset="0"/>
                                </a:rPr>
                              </m:ctrlPr>
                            </m:accPr>
                            <m:e>
                              <m:r>
                                <a:rPr lang="en-US" sz="1500" i="1">
                                  <a:latin typeface="Cambria Math" panose="02040503050406030204" pitchFamily="18" charset="0"/>
                                  <a:ea typeface="Cambria Math" panose="02040503050406030204" pitchFamily="18" charset="0"/>
                                </a:rPr>
                                <m:t>𝑥</m:t>
                              </m:r>
                            </m:e>
                          </m:acc>
                          <m:r>
                            <a:rPr lang="en-US" sz="1500" i="1">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𝑦</m:t>
                          </m:r>
                          <m:r>
                            <a:rPr lang="en-US" sz="1500" i="1">
                              <a:latin typeface="Cambria Math" panose="02040503050406030204" pitchFamily="18" charset="0"/>
                              <a:ea typeface="Cambria Math" panose="02040503050406030204" pitchFamily="18" charset="0"/>
                            </a:rPr>
                            <m:t>+</m:t>
                          </m:r>
                          <m:r>
                            <a:rPr lang="nl-BE" sz="1500" i="1">
                              <a:latin typeface="Cambria Math" panose="02040503050406030204" pitchFamily="18" charset="0"/>
                              <a:ea typeface="Cambria Math" panose="02040503050406030204" pitchFamily="18" charset="0"/>
                            </a:rPr>
                            <m:t>𝑧</m:t>
                          </m:r>
                        </m:e>
                      </m:d>
                    </m:oMath>
                  </m:oMathPara>
                </a14:m>
                <a:endParaRPr lang="nl-BE" sz="1500" dirty="0"/>
              </a:p>
            </p:txBody>
          </p:sp>
        </mc:Choice>
        <mc:Fallback xmlns="">
          <p:sp>
            <p:nvSpPr>
              <p:cNvPr id="16" name="Tijdelijke aanduiding voor inhoud 15">
                <a:extLst>
                  <a:ext uri="{FF2B5EF4-FFF2-40B4-BE49-F238E27FC236}">
                    <a16:creationId xmlns:a16="http://schemas.microsoft.com/office/drawing/2014/main" id="{69878789-49A8-7EB8-7397-BB8DC502C488}"/>
                  </a:ext>
                </a:extLst>
              </p:cNvPr>
              <p:cNvSpPr>
                <a:spLocks noGrp="1" noRot="1" noChangeAspect="1" noMove="1" noResize="1" noEditPoints="1" noAdjustHandles="1" noChangeArrowheads="1" noChangeShapeType="1" noTextEdit="1"/>
              </p:cNvSpPr>
              <p:nvPr>
                <p:ph idx="1"/>
              </p:nvPr>
            </p:nvSpPr>
            <p:spPr>
              <a:xfrm>
                <a:off x="2549471" y="1091406"/>
                <a:ext cx="6439546" cy="3766088"/>
              </a:xfrm>
              <a:blipFill>
                <a:blip r:embed="rId3"/>
                <a:stretch>
                  <a:fillRect l="-378" t="-162"/>
                </a:stretch>
              </a:blipFill>
            </p:spPr>
            <p:txBody>
              <a:bodyPr/>
              <a:lstStyle/>
              <a:p>
                <a:r>
                  <a:rPr lang="nl-BE">
                    <a:noFill/>
                  </a:rPr>
                  <a:t> </a:t>
                </a:r>
              </a:p>
            </p:txBody>
          </p:sp>
        </mc:Fallback>
      </mc:AlternateContent>
      <p:sp>
        <p:nvSpPr>
          <p:cNvPr id="17" name="Tijdelijke aanduiding voor inhoud 15">
            <a:extLst>
              <a:ext uri="{FF2B5EF4-FFF2-40B4-BE49-F238E27FC236}">
                <a16:creationId xmlns:a16="http://schemas.microsoft.com/office/drawing/2014/main" id="{ACF98813-6BF6-2EE2-A509-11BD45DE1581}"/>
              </a:ext>
            </a:extLst>
          </p:cNvPr>
          <p:cNvSpPr txBox="1">
            <a:spLocks/>
          </p:cNvSpPr>
          <p:nvPr/>
        </p:nvSpPr>
        <p:spPr>
          <a:xfrm>
            <a:off x="1926970" y="1095426"/>
            <a:ext cx="731865" cy="309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tx1"/>
                </a:solidFill>
                <a:latin typeface="Montserrat" pitchFamily="2" charset="-94"/>
                <a:ea typeface="+mn-ea"/>
                <a:cs typeface="+mn-cs"/>
              </a:defRPr>
            </a:lvl1pPr>
            <a:lvl2pPr marL="742950" indent="-285750" algn="l" defTabSz="457200" rtl="0" eaLnBrk="1" latinLnBrk="0" hangingPunct="1">
              <a:spcBef>
                <a:spcPct val="20000"/>
              </a:spcBef>
              <a:buFont typeface="Arial"/>
              <a:buChar char="–"/>
              <a:defRPr sz="2400" b="0" i="0" kern="1200">
                <a:solidFill>
                  <a:schemeClr val="tx1"/>
                </a:solidFill>
                <a:latin typeface="Montserrat" pitchFamily="2" charset="-94"/>
                <a:ea typeface="+mn-ea"/>
                <a:cs typeface="+mn-cs"/>
              </a:defRPr>
            </a:lvl2pPr>
            <a:lvl3pPr marL="1143000" indent="-228600" algn="l" defTabSz="457200" rtl="0" eaLnBrk="1" latinLnBrk="0" hangingPunct="1">
              <a:spcBef>
                <a:spcPct val="20000"/>
              </a:spcBef>
              <a:buFont typeface="Arial"/>
              <a:buChar char="•"/>
              <a:defRPr sz="2000" b="0" i="0" kern="1200">
                <a:solidFill>
                  <a:schemeClr val="tx1"/>
                </a:solidFill>
                <a:latin typeface="Montserrat" pitchFamily="2" charset="-94"/>
                <a:ea typeface="+mn-ea"/>
                <a:cs typeface="+mn-cs"/>
              </a:defRPr>
            </a:lvl3pPr>
            <a:lvl4pPr marL="1600200" indent="-228600" algn="l" defTabSz="457200" rtl="0" eaLnBrk="1" latinLnBrk="0" hangingPunct="1">
              <a:spcBef>
                <a:spcPct val="20000"/>
              </a:spcBef>
              <a:buFont typeface="Arial"/>
              <a:buChar char="–"/>
              <a:defRPr sz="1800" b="0" i="0" kern="1200">
                <a:solidFill>
                  <a:schemeClr val="tx1"/>
                </a:solidFill>
                <a:latin typeface="Montserrat" pitchFamily="2" charset="-94"/>
                <a:ea typeface="+mn-ea"/>
                <a:cs typeface="+mn-cs"/>
              </a:defRPr>
            </a:lvl4pPr>
            <a:lvl5pPr marL="2057400" indent="-228600" algn="l" defTabSz="457200" rtl="0" eaLnBrk="1" latinLnBrk="0" hangingPunct="1">
              <a:spcBef>
                <a:spcPct val="20000"/>
              </a:spcBef>
              <a:buFont typeface="Arial"/>
              <a:buChar char="»"/>
              <a:defRPr sz="1800" b="0" i="0" kern="1200">
                <a:solidFill>
                  <a:schemeClr val="tx1"/>
                </a:solidFill>
                <a:latin typeface="Montserrat" pitchFamily="2" charset="-94"/>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spcBef>
                <a:spcPts val="0"/>
              </a:spcBef>
              <a:spcAft>
                <a:spcPts val="600"/>
              </a:spcAft>
              <a:buNone/>
            </a:pPr>
            <a:r>
              <a:rPr lang="nl-BE" sz="1500" b="1" dirty="0"/>
              <a:t>DNV</a:t>
            </a:r>
          </a:p>
        </p:txBody>
      </p:sp>
      <p:sp>
        <p:nvSpPr>
          <p:cNvPr id="18" name="Tijdelijke aanduiding voor inhoud 15">
            <a:extLst>
              <a:ext uri="{FF2B5EF4-FFF2-40B4-BE49-F238E27FC236}">
                <a16:creationId xmlns:a16="http://schemas.microsoft.com/office/drawing/2014/main" id="{A47E362D-738D-1B71-B816-559B7AD4352A}"/>
              </a:ext>
            </a:extLst>
          </p:cNvPr>
          <p:cNvSpPr txBox="1">
            <a:spLocks/>
          </p:cNvSpPr>
          <p:nvPr/>
        </p:nvSpPr>
        <p:spPr>
          <a:xfrm>
            <a:off x="1926969" y="2848042"/>
            <a:ext cx="731865" cy="309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tx1"/>
                </a:solidFill>
                <a:latin typeface="Montserrat" pitchFamily="2" charset="-94"/>
                <a:ea typeface="+mn-ea"/>
                <a:cs typeface="+mn-cs"/>
              </a:defRPr>
            </a:lvl1pPr>
            <a:lvl2pPr marL="742950" indent="-285750" algn="l" defTabSz="457200" rtl="0" eaLnBrk="1" latinLnBrk="0" hangingPunct="1">
              <a:spcBef>
                <a:spcPct val="20000"/>
              </a:spcBef>
              <a:buFont typeface="Arial"/>
              <a:buChar char="–"/>
              <a:defRPr sz="2400" b="0" i="0" kern="1200">
                <a:solidFill>
                  <a:schemeClr val="tx1"/>
                </a:solidFill>
                <a:latin typeface="Montserrat" pitchFamily="2" charset="-94"/>
                <a:ea typeface="+mn-ea"/>
                <a:cs typeface="+mn-cs"/>
              </a:defRPr>
            </a:lvl2pPr>
            <a:lvl3pPr marL="1143000" indent="-228600" algn="l" defTabSz="457200" rtl="0" eaLnBrk="1" latinLnBrk="0" hangingPunct="1">
              <a:spcBef>
                <a:spcPct val="20000"/>
              </a:spcBef>
              <a:buFont typeface="Arial"/>
              <a:buChar char="•"/>
              <a:defRPr sz="2000" b="0" i="0" kern="1200">
                <a:solidFill>
                  <a:schemeClr val="tx1"/>
                </a:solidFill>
                <a:latin typeface="Montserrat" pitchFamily="2" charset="-94"/>
                <a:ea typeface="+mn-ea"/>
                <a:cs typeface="+mn-cs"/>
              </a:defRPr>
            </a:lvl3pPr>
            <a:lvl4pPr marL="1600200" indent="-228600" algn="l" defTabSz="457200" rtl="0" eaLnBrk="1" latinLnBrk="0" hangingPunct="1">
              <a:spcBef>
                <a:spcPct val="20000"/>
              </a:spcBef>
              <a:buFont typeface="Arial"/>
              <a:buChar char="–"/>
              <a:defRPr sz="1800" b="0" i="0" kern="1200">
                <a:solidFill>
                  <a:schemeClr val="tx1"/>
                </a:solidFill>
                <a:latin typeface="Montserrat" pitchFamily="2" charset="-94"/>
                <a:ea typeface="+mn-ea"/>
                <a:cs typeface="+mn-cs"/>
              </a:defRPr>
            </a:lvl4pPr>
            <a:lvl5pPr marL="2057400" indent="-228600" algn="l" defTabSz="457200" rtl="0" eaLnBrk="1" latinLnBrk="0" hangingPunct="1">
              <a:spcBef>
                <a:spcPct val="20000"/>
              </a:spcBef>
              <a:buFont typeface="Arial"/>
              <a:buChar char="»"/>
              <a:defRPr sz="1800" b="0" i="0" kern="1200">
                <a:solidFill>
                  <a:schemeClr val="tx1"/>
                </a:solidFill>
                <a:latin typeface="Montserrat" pitchFamily="2" charset="-94"/>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spcBef>
                <a:spcPts val="0"/>
              </a:spcBef>
              <a:spcAft>
                <a:spcPts val="600"/>
              </a:spcAft>
              <a:buNone/>
            </a:pPr>
            <a:r>
              <a:rPr lang="nl-BE" sz="1500" b="1" dirty="0">
                <a:solidFill>
                  <a:srgbClr val="FF0000"/>
                </a:solidFill>
              </a:rPr>
              <a:t>CNV</a:t>
            </a:r>
          </a:p>
        </p:txBody>
      </p:sp>
      <p:sp>
        <p:nvSpPr>
          <p:cNvPr id="2" name="Text Placeholder 9">
            <a:extLst>
              <a:ext uri="{FF2B5EF4-FFF2-40B4-BE49-F238E27FC236}">
                <a16:creationId xmlns:a16="http://schemas.microsoft.com/office/drawing/2014/main" id="{E7D71ADD-F17A-228C-AF47-B0799E22CDF4}"/>
              </a:ext>
            </a:extLst>
          </p:cNvPr>
          <p:cNvSpPr txBox="1">
            <a:spLocks/>
          </p:cNvSpPr>
          <p:nvPr/>
        </p:nvSpPr>
        <p:spPr>
          <a:xfrm>
            <a:off x="390888" y="84375"/>
            <a:ext cx="4116388" cy="323227"/>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100" dirty="0" err="1"/>
              <a:t>Veitch-Karnaugh</a:t>
            </a:r>
            <a:r>
              <a:rPr lang="nl-BE" sz="1100" dirty="0"/>
              <a:t> diagrammen</a:t>
            </a:r>
          </a:p>
          <a:p>
            <a:endParaRPr lang="nl-BE" dirty="0"/>
          </a:p>
        </p:txBody>
      </p:sp>
      <p:sp>
        <p:nvSpPr>
          <p:cNvPr id="4" name="Tekstvak 3">
            <a:extLst>
              <a:ext uri="{FF2B5EF4-FFF2-40B4-BE49-F238E27FC236}">
                <a16:creationId xmlns:a16="http://schemas.microsoft.com/office/drawing/2014/main" id="{CC9BA74F-D142-9E02-8524-9D885A042A02}"/>
              </a:ext>
            </a:extLst>
          </p:cNvPr>
          <p:cNvSpPr txBox="1"/>
          <p:nvPr/>
        </p:nvSpPr>
        <p:spPr>
          <a:xfrm>
            <a:off x="2026016" y="766555"/>
            <a:ext cx="4572000" cy="369332"/>
          </a:xfrm>
          <a:prstGeom prst="rect">
            <a:avLst/>
          </a:prstGeom>
          <a:noFill/>
        </p:spPr>
        <p:txBody>
          <a:bodyPr wrap="square">
            <a:spAutoFit/>
          </a:bodyPr>
          <a:lstStyle/>
          <a:p>
            <a:r>
              <a:rPr lang="nl-BE" dirty="0"/>
              <a:t>DNV en CNV afleiden uit een KD</a:t>
            </a:r>
          </a:p>
        </p:txBody>
      </p:sp>
      <p:sp>
        <p:nvSpPr>
          <p:cNvPr id="6" name="Title 1">
            <a:extLst>
              <a:ext uri="{FF2B5EF4-FFF2-40B4-BE49-F238E27FC236}">
                <a16:creationId xmlns:a16="http://schemas.microsoft.com/office/drawing/2014/main" id="{A6970C19-34A4-AA86-0359-1667AA821A8D}"/>
              </a:ext>
            </a:extLst>
          </p:cNvPr>
          <p:cNvSpPr txBox="1">
            <a:spLocks/>
          </p:cNvSpPr>
          <p:nvPr/>
        </p:nvSpPr>
        <p:spPr>
          <a:xfrm>
            <a:off x="356052" y="311563"/>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Tree>
    <p:extLst>
      <p:ext uri="{BB962C8B-B14F-4D97-AF65-F5344CB8AC3E}">
        <p14:creationId xmlns:p14="http://schemas.microsoft.com/office/powerpoint/2010/main" val="595986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6EC448-8AAE-4B3B-A9D7-5B94C37A5004}"/>
                  </a:ext>
                </a:extLst>
              </p:cNvPr>
              <p:cNvSpPr txBox="1"/>
              <p:nvPr/>
            </p:nvSpPr>
            <p:spPr>
              <a:xfrm>
                <a:off x="685801" y="956542"/>
                <a:ext cx="7350932" cy="3761351"/>
              </a:xfrm>
              <a:prstGeom prst="rect">
                <a:avLst/>
              </a:prstGeom>
              <a:noFill/>
            </p:spPr>
            <p:txBody>
              <a:bodyPr wrap="square" rtlCol="0">
                <a:spAutoFit/>
              </a:bodyPr>
              <a:lstStyle/>
              <a:p>
                <a:pPr>
                  <a:lnSpc>
                    <a:spcPct val="110000"/>
                  </a:lnSpc>
                  <a:spcAft>
                    <a:spcPts val="200"/>
                  </a:spcAft>
                </a:pPr>
                <a:endParaRPr lang="nl-BE" sz="1400" b="1" dirty="0"/>
              </a:p>
              <a:p>
                <a:pPr>
                  <a:lnSpc>
                    <a:spcPct val="110000"/>
                  </a:lnSpc>
                  <a:spcAft>
                    <a:spcPts val="200"/>
                  </a:spcAft>
                </a:pPr>
                <a:r>
                  <a:rPr lang="nl-BE" sz="1400" b="1" dirty="0"/>
                  <a:t>Maak rechthoeken van 1’en</a:t>
                </a:r>
              </a:p>
              <a:p>
                <a:pPr marL="285750" indent="-285750">
                  <a:lnSpc>
                    <a:spcPct val="110000"/>
                  </a:lnSpc>
                  <a:spcAft>
                    <a:spcPts val="200"/>
                  </a:spcAft>
                  <a:buFont typeface="Arial" panose="020B0604020202020204" pitchFamily="34" charset="0"/>
                  <a:buChar char="•"/>
                </a:pPr>
                <a:r>
                  <a:rPr lang="nl-BE" sz="1400" dirty="0"/>
                  <a:t>aantal 1’en in rechthoek = een macht van 2</a:t>
                </a:r>
              </a:p>
              <a:p>
                <a:pPr marL="285750" indent="-285750">
                  <a:lnSpc>
                    <a:spcPct val="110000"/>
                  </a:lnSpc>
                  <a:spcAft>
                    <a:spcPts val="200"/>
                  </a:spcAft>
                  <a:buFont typeface="Arial" panose="020B0604020202020204" pitchFamily="34" charset="0"/>
                  <a:buChar char="•"/>
                </a:pPr>
                <a:r>
                  <a:rPr lang="nl-BE" sz="1400" dirty="0"/>
                  <a:t>zo groot mogelijk</a:t>
                </a:r>
              </a:p>
              <a:p>
                <a:pPr marL="285750" indent="-285750">
                  <a:lnSpc>
                    <a:spcPct val="110000"/>
                  </a:lnSpc>
                  <a:spcAft>
                    <a:spcPts val="200"/>
                  </a:spcAft>
                  <a:buFont typeface="Arial" panose="020B0604020202020204" pitchFamily="34" charset="0"/>
                  <a:buChar char="•"/>
                </a:pPr>
                <a:r>
                  <a:rPr lang="nl-BE" sz="1400" dirty="0"/>
                  <a:t>mogen overlappen</a:t>
                </a:r>
              </a:p>
              <a:p>
                <a:pPr marL="285750" indent="-285750">
                  <a:lnSpc>
                    <a:spcPct val="110000"/>
                  </a:lnSpc>
                  <a:spcAft>
                    <a:spcPts val="200"/>
                  </a:spcAft>
                  <a:buFont typeface="Arial" panose="020B0604020202020204" pitchFamily="34" charset="0"/>
                  <a:buChar char="•"/>
                </a:pPr>
                <a:r>
                  <a:rPr lang="nl-BE" sz="1400" dirty="0"/>
                  <a:t>kan over de grenzen gaan (~</a:t>
                </a:r>
                <a:r>
                  <a:rPr lang="nl-BE" sz="1400" dirty="0" err="1"/>
                  <a:t>pac-man</a:t>
                </a:r>
                <a:r>
                  <a:rPr lang="nl-BE" sz="1400" dirty="0"/>
                  <a:t>)</a:t>
                </a:r>
              </a:p>
              <a:p>
                <a:pPr marL="285750" indent="-285750">
                  <a:lnSpc>
                    <a:spcPct val="110000"/>
                  </a:lnSpc>
                  <a:spcAft>
                    <a:spcPts val="200"/>
                  </a:spcAft>
                  <a:buFont typeface="Arial" panose="020B0604020202020204" pitchFamily="34" charset="0"/>
                  <a:buChar char="•"/>
                </a:pPr>
                <a:r>
                  <a:rPr lang="nl-BE" sz="1400" dirty="0"/>
                  <a:t>alle 1’en moeten in minstens één rechthoek</a:t>
                </a:r>
              </a:p>
              <a:p>
                <a:pPr>
                  <a:lnSpc>
                    <a:spcPct val="110000"/>
                  </a:lnSpc>
                  <a:spcAft>
                    <a:spcPts val="200"/>
                  </a:spcAft>
                </a:pPr>
                <a:endParaRPr lang="nl-BE" sz="1400" dirty="0"/>
              </a:p>
              <a:p>
                <a:pPr>
                  <a:lnSpc>
                    <a:spcPct val="110000"/>
                  </a:lnSpc>
                  <a:spcAft>
                    <a:spcPts val="200"/>
                  </a:spcAft>
                </a:pPr>
                <a:r>
                  <a:rPr lang="nl-BE" sz="1400" b="1" dirty="0"/>
                  <a:t>Stel de </a:t>
                </a:r>
                <a:r>
                  <a:rPr lang="nl-BE" sz="1400" b="1" dirty="0" err="1"/>
                  <a:t>Boolese</a:t>
                </a:r>
                <a:r>
                  <a:rPr lang="nl-BE" sz="1400" b="1" dirty="0"/>
                  <a:t> uitdrukking op per rechthoek</a:t>
                </a:r>
              </a:p>
              <a:p>
                <a:pPr>
                  <a:lnSpc>
                    <a:spcPct val="110000"/>
                  </a:lnSpc>
                  <a:spcAft>
                    <a:spcPts val="200"/>
                  </a:spcAft>
                </a:pPr>
                <a:r>
                  <a:rPr lang="nl-BE" sz="1400" dirty="0">
                    <a:sym typeface="Wingdings" panose="05000000000000000000" pitchFamily="2" charset="2"/>
                  </a:rPr>
                  <a:t>= product van letters </a:t>
                </a:r>
                <a:r>
                  <a:rPr lang="nl-BE" sz="1400" dirty="0"/>
                  <a:t>die op slechts 1 manier </a:t>
                </a:r>
                <a:br>
                  <a:rPr lang="nl-BE" sz="1400" dirty="0"/>
                </a:br>
                <a:r>
                  <a:rPr lang="nl-BE" sz="1400" dirty="0"/>
                  <a:t>voorkomen (met </a:t>
                </a:r>
                <a:r>
                  <a:rPr lang="nl-BE" sz="1400" u="sng" dirty="0"/>
                  <a:t>of</a:t>
                </a:r>
                <a:r>
                  <a:rPr lang="nl-BE" sz="1400" dirty="0"/>
                  <a:t> zonder complement)</a:t>
                </a:r>
                <a:br>
                  <a:rPr lang="nl-BE" sz="1400" dirty="0"/>
                </a:br>
                <a:r>
                  <a:rPr lang="nl-BE" sz="1100" i="1" dirty="0"/>
                  <a:t>Voor een rooster van </a:t>
                </a:r>
                <a14:m>
                  <m:oMath xmlns:m="http://schemas.openxmlformats.org/officeDocument/2006/math">
                    <m:sSup>
                      <m:sSupPr>
                        <m:ctrlPr>
                          <a:rPr lang="nl-BE" sz="1100" b="0" i="1" smtClean="0">
                            <a:latin typeface="Cambria Math" panose="02040503050406030204" pitchFamily="18" charset="0"/>
                          </a:rPr>
                        </m:ctrlPr>
                      </m:sSupPr>
                      <m:e>
                        <m:r>
                          <a:rPr lang="nl-BE" sz="1100" b="0" i="1" smtClean="0">
                            <a:latin typeface="Cambria Math" panose="02040503050406030204" pitchFamily="18" charset="0"/>
                          </a:rPr>
                          <m:t>2</m:t>
                        </m:r>
                      </m:e>
                      <m:sup>
                        <m:r>
                          <a:rPr lang="nl-BE" sz="1100" b="0" i="1" smtClean="0">
                            <a:latin typeface="Cambria Math" panose="02040503050406030204" pitchFamily="18" charset="0"/>
                          </a:rPr>
                          <m:t>𝑛</m:t>
                        </m:r>
                      </m:sup>
                    </m:sSup>
                  </m:oMath>
                </a14:m>
                <a:r>
                  <a:rPr lang="nl-BE" sz="1100" i="1" dirty="0"/>
                  <a:t> vakjes en een rechthoek met </a:t>
                </a:r>
                <a14:m>
                  <m:oMath xmlns:m="http://schemas.openxmlformats.org/officeDocument/2006/math">
                    <m:sSup>
                      <m:sSupPr>
                        <m:ctrlPr>
                          <a:rPr lang="nl-BE" sz="1100" b="0" i="1" smtClean="0">
                            <a:latin typeface="Cambria Math" panose="02040503050406030204" pitchFamily="18" charset="0"/>
                          </a:rPr>
                        </m:ctrlPr>
                      </m:sSupPr>
                      <m:e>
                        <m:r>
                          <a:rPr lang="nl-BE" sz="1100" b="0" i="1" smtClean="0">
                            <a:latin typeface="Cambria Math" panose="02040503050406030204" pitchFamily="18" charset="0"/>
                          </a:rPr>
                          <m:t>2</m:t>
                        </m:r>
                      </m:e>
                      <m:sup>
                        <m:r>
                          <a:rPr lang="nl-BE" sz="1100" b="0" i="1" smtClean="0">
                            <a:latin typeface="Cambria Math" panose="02040503050406030204" pitchFamily="18" charset="0"/>
                          </a:rPr>
                          <m:t>𝑚</m:t>
                        </m:r>
                      </m:sup>
                    </m:sSup>
                  </m:oMath>
                </a14:m>
                <a:r>
                  <a:rPr lang="nl-BE" sz="1100" i="1" dirty="0"/>
                  <a:t> eentjes </a:t>
                </a:r>
                <a:br>
                  <a:rPr lang="nl-BE" sz="1100" i="1" dirty="0"/>
                </a:br>
                <a:r>
                  <a:rPr lang="nl-BE" sz="1100" i="1" dirty="0"/>
                  <a:t>zou je een term met </a:t>
                </a:r>
                <a14:m>
                  <m:oMath xmlns:m="http://schemas.openxmlformats.org/officeDocument/2006/math">
                    <m:r>
                      <a:rPr lang="nl-BE" sz="1100" b="0" i="1" smtClean="0">
                        <a:latin typeface="Cambria Math" panose="02040503050406030204" pitchFamily="18" charset="0"/>
                      </a:rPr>
                      <m:t>𝑛</m:t>
                    </m:r>
                    <m:r>
                      <a:rPr lang="nl-BE" sz="1100" b="0" i="1" smtClean="0">
                        <a:latin typeface="Cambria Math" panose="02040503050406030204" pitchFamily="18" charset="0"/>
                      </a:rPr>
                      <m:t>−</m:t>
                    </m:r>
                    <m:r>
                      <a:rPr lang="nl-BE" sz="1100" b="0" i="1" smtClean="0">
                        <a:latin typeface="Cambria Math" panose="02040503050406030204" pitchFamily="18" charset="0"/>
                      </a:rPr>
                      <m:t>𝑚</m:t>
                    </m:r>
                  </m:oMath>
                </a14:m>
                <a:r>
                  <a:rPr lang="nl-BE" sz="1100" i="1" dirty="0"/>
                  <a:t> factoren moeten vinden!</a:t>
                </a:r>
              </a:p>
              <a:p>
                <a:pPr>
                  <a:lnSpc>
                    <a:spcPct val="110000"/>
                  </a:lnSpc>
                  <a:spcAft>
                    <a:spcPts val="200"/>
                  </a:spcAft>
                </a:pPr>
                <a:endParaRPr lang="nl-BE" sz="1100" i="1" dirty="0"/>
              </a:p>
              <a:p>
                <a:pPr>
                  <a:lnSpc>
                    <a:spcPct val="110000"/>
                  </a:lnSpc>
                  <a:spcAft>
                    <a:spcPts val="200"/>
                  </a:spcAft>
                </a:pPr>
                <a:r>
                  <a:rPr lang="nl-BE" sz="1400" dirty="0">
                    <a:sym typeface="Wingdings" panose="05000000000000000000" pitchFamily="2" charset="2"/>
                  </a:rPr>
                  <a:t> </a:t>
                </a:r>
                <a:r>
                  <a:rPr lang="nl-BE" sz="1400" b="1" dirty="0"/>
                  <a:t>Vereenvoudigde uitdrukking </a:t>
                </a:r>
                <a:r>
                  <a:rPr lang="nl-BE" sz="1400" dirty="0"/>
                  <a:t>= som van uitdrukkingen per rechthoek</a:t>
                </a:r>
              </a:p>
            </p:txBody>
          </p:sp>
        </mc:Choice>
        <mc:Fallback xmlns="">
          <p:sp>
            <p:nvSpPr>
              <p:cNvPr id="3" name="TextBox 2">
                <a:extLst>
                  <a:ext uri="{FF2B5EF4-FFF2-40B4-BE49-F238E27FC236}">
                    <a16:creationId xmlns:a16="http://schemas.microsoft.com/office/drawing/2014/main" id="{386EC448-8AAE-4B3B-A9D7-5B94C37A5004}"/>
                  </a:ext>
                </a:extLst>
              </p:cNvPr>
              <p:cNvSpPr txBox="1">
                <a:spLocks noRot="1" noChangeAspect="1" noMove="1" noResize="1" noEditPoints="1" noAdjustHandles="1" noChangeArrowheads="1" noChangeShapeType="1" noTextEdit="1"/>
              </p:cNvSpPr>
              <p:nvPr/>
            </p:nvSpPr>
            <p:spPr>
              <a:xfrm>
                <a:off x="685801" y="956542"/>
                <a:ext cx="7350932" cy="3761351"/>
              </a:xfrm>
              <a:prstGeom prst="rect">
                <a:avLst/>
              </a:prstGeom>
              <a:blipFill>
                <a:blip r:embed="rId3"/>
                <a:stretch>
                  <a:fillRect l="-249" b="-648"/>
                </a:stretch>
              </a:blipFill>
            </p:spPr>
            <p:txBody>
              <a:bodyPr/>
              <a:lstStyle/>
              <a:p>
                <a:r>
                  <a:rPr lang="nl-BE">
                    <a:noFill/>
                  </a:rPr>
                  <a:t> </a:t>
                </a:r>
              </a:p>
            </p:txBody>
          </p:sp>
        </mc:Fallback>
      </mc:AlternateContent>
      <p:sp>
        <p:nvSpPr>
          <p:cNvPr id="9" name="Title 1"/>
          <p:cNvSpPr txBox="1">
            <a:spLocks/>
          </p:cNvSpPr>
          <p:nvPr/>
        </p:nvSpPr>
        <p:spPr>
          <a:xfrm>
            <a:off x="685800" y="284559"/>
            <a:ext cx="7772400" cy="877898"/>
          </a:xfrm>
          <a:prstGeom prst="rect">
            <a:avLst/>
          </a:prstGeom>
        </p:spPr>
        <p:txBody>
          <a:bodyPr vert="horz" lIns="91440" tIns="45720" rIns="91440" bIns="45720" rtlCol="0" anchor="t" anchorCtr="0">
            <a:normAutofit fontScale="625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5.2 Vereenvoudigen: algoritme</a:t>
            </a:r>
          </a:p>
          <a:p>
            <a:pPr>
              <a:lnSpc>
                <a:spcPct val="120000"/>
              </a:lnSpc>
            </a:pPr>
            <a:r>
              <a:rPr lang="nl-BE" dirty="0">
                <a:solidFill>
                  <a:schemeClr val="accent1"/>
                </a:solidFill>
                <a:latin typeface="Montserrat ExtraBold" pitchFamily="2" charset="-94"/>
              </a:rPr>
              <a:t>Methode 1: Met minimale uitdrukkingen</a:t>
            </a:r>
          </a:p>
        </p:txBody>
      </p:sp>
      <mc:AlternateContent xmlns:mc="http://schemas.openxmlformats.org/markup-compatibility/2006" xmlns:a14="http://schemas.microsoft.com/office/drawing/2010/main">
        <mc:Choice Requires="a14">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nvGraphicFramePr>
            <p:xfrm>
              <a:off x="5823929" y="971413"/>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3414220899"/>
                  </p:ext>
                </p:extLst>
              </p:nvPr>
            </p:nvGraphicFramePr>
            <p:xfrm>
              <a:off x="5823929" y="971413"/>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4"/>
                          <a:stretch>
                            <a:fillRect l="-97826" r="-302174" b="-402151"/>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197826" r="-202174" b="-402151"/>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297826" r="-102174" b="-402151"/>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397826" r="-2174" b="-402151"/>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4"/>
                          <a:stretch>
                            <a:fillRect t="-101087" r="-411111" b="-306522"/>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198925" r="-411111" b="-203226"/>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302174" r="-411111" b="-105435"/>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397849" r="-411111" b="-4301"/>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959152342"/>
                      </a:ext>
                    </a:extLst>
                  </a:tr>
                </a:tbl>
              </a:graphicData>
            </a:graphic>
          </p:graphicFrame>
        </mc:Fallback>
      </mc:AlternateContent>
      <p:sp>
        <p:nvSpPr>
          <p:cNvPr id="6" name="Rechthoek 5">
            <a:extLst>
              <a:ext uri="{FF2B5EF4-FFF2-40B4-BE49-F238E27FC236}">
                <a16:creationId xmlns:a16="http://schemas.microsoft.com/office/drawing/2014/main" id="{269D126A-EEB7-2E22-CCED-E1EBDEE715FF}"/>
              </a:ext>
            </a:extLst>
          </p:cNvPr>
          <p:cNvSpPr/>
          <p:nvPr/>
        </p:nvSpPr>
        <p:spPr>
          <a:xfrm>
            <a:off x="7034490" y="2165088"/>
            <a:ext cx="961813" cy="1002453"/>
          </a:xfrm>
          <a:prstGeom prst="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8A5A0A14-D707-4E21-1C45-36B869C1C250}"/>
              </a:ext>
            </a:extLst>
          </p:cNvPr>
          <p:cNvSpPr/>
          <p:nvPr/>
        </p:nvSpPr>
        <p:spPr>
          <a:xfrm>
            <a:off x="8122920" y="1597303"/>
            <a:ext cx="401703" cy="1002453"/>
          </a:xfrm>
          <a:prstGeom prst="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12" name="Tekstvak 11">
                <a:extLst>
                  <a:ext uri="{FF2B5EF4-FFF2-40B4-BE49-F238E27FC236}">
                    <a16:creationId xmlns:a16="http://schemas.microsoft.com/office/drawing/2014/main" id="{2D8E904C-1A12-7BDB-D45F-C0B782367A6D}"/>
                  </a:ext>
                </a:extLst>
              </p:cNvPr>
              <p:cNvSpPr txBox="1"/>
              <p:nvPr/>
            </p:nvSpPr>
            <p:spPr>
              <a:xfrm>
                <a:off x="6482677" y="3879740"/>
                <a:ext cx="5143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𝑦𝑢</m:t>
                      </m:r>
                    </m:oMath>
                  </m:oMathPara>
                </a14:m>
                <a:endParaRPr lang="nl-BE" dirty="0">
                  <a:solidFill>
                    <a:schemeClr val="bg1"/>
                  </a:solidFill>
                </a:endParaRPr>
              </a:p>
            </p:txBody>
          </p:sp>
        </mc:Choice>
        <mc:Fallback xmlns="">
          <p:sp>
            <p:nvSpPr>
              <p:cNvPr id="12" name="Tekstvak 11">
                <a:extLst>
                  <a:ext uri="{FF2B5EF4-FFF2-40B4-BE49-F238E27FC236}">
                    <a16:creationId xmlns:a16="http://schemas.microsoft.com/office/drawing/2014/main" id="{2D8E904C-1A12-7BDB-D45F-C0B782367A6D}"/>
                  </a:ext>
                </a:extLst>
              </p:cNvPr>
              <p:cNvSpPr txBox="1">
                <a:spLocks noRot="1" noChangeAspect="1" noMove="1" noResize="1" noEditPoints="1" noAdjustHandles="1" noChangeArrowheads="1" noChangeShapeType="1" noTextEdit="1"/>
              </p:cNvSpPr>
              <p:nvPr/>
            </p:nvSpPr>
            <p:spPr>
              <a:xfrm>
                <a:off x="6482677" y="3879740"/>
                <a:ext cx="514307" cy="369332"/>
              </a:xfrm>
              <a:prstGeom prst="rect">
                <a:avLst/>
              </a:prstGeom>
              <a:blipFill>
                <a:blip r:embed="rId5"/>
                <a:stretch>
                  <a:fillRect b="-819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3" name="Tekstvak 12">
                <a:extLst>
                  <a:ext uri="{FF2B5EF4-FFF2-40B4-BE49-F238E27FC236}">
                    <a16:creationId xmlns:a16="http://schemas.microsoft.com/office/drawing/2014/main" id="{C612E27F-2A42-0589-F023-787B22835894}"/>
                  </a:ext>
                </a:extLst>
              </p:cNvPr>
              <p:cNvSpPr txBox="1"/>
              <p:nvPr/>
            </p:nvSpPr>
            <p:spPr>
              <a:xfrm>
                <a:off x="6726879" y="3879740"/>
                <a:ext cx="8041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BE" b="0" i="1" smtClean="0">
                          <a:solidFill>
                            <a:schemeClr val="tx1"/>
                          </a:solidFill>
                          <a:latin typeface="Cambria Math" panose="02040503050406030204" pitchFamily="18" charset="0"/>
                        </a:rPr>
                        <m:t>+</m:t>
                      </m:r>
                      <m:acc>
                        <m:accPr>
                          <m:chr m:val="̅"/>
                          <m:ctrlPr>
                            <a:rPr lang="nl-BE" i="1">
                              <a:solidFill>
                                <a:srgbClr val="00B0F0"/>
                              </a:solidFill>
                              <a:latin typeface="Cambria Math" panose="02040503050406030204" pitchFamily="18" charset="0"/>
                            </a:rPr>
                          </m:ctrlPr>
                        </m:accPr>
                        <m:e>
                          <m:r>
                            <a:rPr lang="en-US" b="0" i="1" smtClean="0">
                              <a:solidFill>
                                <a:srgbClr val="00B0F0"/>
                              </a:solidFill>
                              <a:latin typeface="Cambria Math" panose="02040503050406030204" pitchFamily="18" charset="0"/>
                            </a:rPr>
                            <m:t>𝑥</m:t>
                          </m:r>
                        </m:e>
                      </m:acc>
                      <m:r>
                        <a:rPr lang="en-US" b="0" i="1" smtClean="0">
                          <a:solidFill>
                            <a:srgbClr val="00B0F0"/>
                          </a:solidFill>
                          <a:latin typeface="Cambria Math" panose="02040503050406030204" pitchFamily="18" charset="0"/>
                        </a:rPr>
                        <m:t>𝑧</m:t>
                      </m:r>
                      <m:acc>
                        <m:accPr>
                          <m:chr m:val="̅"/>
                          <m:ctrlPr>
                            <a:rPr lang="nl-BE" b="0" i="1" smtClean="0">
                              <a:solidFill>
                                <a:srgbClr val="00B0F0"/>
                              </a:solidFill>
                              <a:latin typeface="Cambria Math" panose="02040503050406030204" pitchFamily="18" charset="0"/>
                            </a:rPr>
                          </m:ctrlPr>
                        </m:accPr>
                        <m:e>
                          <m:r>
                            <a:rPr lang="en-US" b="0" i="1" smtClean="0">
                              <a:solidFill>
                                <a:srgbClr val="00B0F0"/>
                              </a:solidFill>
                              <a:latin typeface="Cambria Math" panose="02040503050406030204" pitchFamily="18" charset="0"/>
                            </a:rPr>
                            <m:t>𝑢</m:t>
                          </m:r>
                        </m:e>
                      </m:acc>
                    </m:oMath>
                  </m:oMathPara>
                </a14:m>
                <a:endParaRPr lang="nl-BE" dirty="0">
                  <a:solidFill>
                    <a:srgbClr val="FF0000"/>
                  </a:solidFill>
                </a:endParaRPr>
              </a:p>
            </p:txBody>
          </p:sp>
        </mc:Choice>
        <mc:Fallback xmlns="">
          <p:sp>
            <p:nvSpPr>
              <p:cNvPr id="13" name="Tekstvak 12">
                <a:extLst>
                  <a:ext uri="{FF2B5EF4-FFF2-40B4-BE49-F238E27FC236}">
                    <a16:creationId xmlns:a16="http://schemas.microsoft.com/office/drawing/2014/main" id="{C612E27F-2A42-0589-F023-787B22835894}"/>
                  </a:ext>
                </a:extLst>
              </p:cNvPr>
              <p:cNvSpPr txBox="1">
                <a:spLocks noRot="1" noChangeAspect="1" noMove="1" noResize="1" noEditPoints="1" noAdjustHandles="1" noChangeArrowheads="1" noChangeShapeType="1" noTextEdit="1"/>
              </p:cNvSpPr>
              <p:nvPr/>
            </p:nvSpPr>
            <p:spPr>
              <a:xfrm>
                <a:off x="6726879" y="3879740"/>
                <a:ext cx="804195" cy="369332"/>
              </a:xfrm>
              <a:prstGeom prst="rect">
                <a:avLst/>
              </a:prstGeom>
              <a:blipFill>
                <a:blip r:embed="rId6"/>
                <a:stretch>
                  <a:fillRect r="-25758"/>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4" name="Tekstvak 13">
                <a:extLst>
                  <a:ext uri="{FF2B5EF4-FFF2-40B4-BE49-F238E27FC236}">
                    <a16:creationId xmlns:a16="http://schemas.microsoft.com/office/drawing/2014/main" id="{F21F2112-0593-DFC9-CFE1-16D88A7DA099}"/>
                  </a:ext>
                </a:extLst>
              </p:cNvPr>
              <p:cNvSpPr txBox="1"/>
              <p:nvPr/>
            </p:nvSpPr>
            <p:spPr>
              <a:xfrm>
                <a:off x="7334674" y="3879740"/>
                <a:ext cx="6687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BE" b="0" i="1" smtClean="0">
                          <a:solidFill>
                            <a:schemeClr val="tx1"/>
                          </a:solidFill>
                          <a:latin typeface="Cambria Math" panose="02040503050406030204" pitchFamily="18" charset="0"/>
                        </a:rPr>
                        <m:t>+</m:t>
                      </m:r>
                      <m:acc>
                        <m:accPr>
                          <m:chr m:val="̅"/>
                          <m:ctrlPr>
                            <a:rPr lang="nl-BE" i="1">
                              <a:solidFill>
                                <a:srgbClr val="92D050"/>
                              </a:solidFill>
                              <a:latin typeface="Cambria Math" panose="02040503050406030204" pitchFamily="18" charset="0"/>
                            </a:rPr>
                          </m:ctrlPr>
                        </m:accPr>
                        <m:e>
                          <m:r>
                            <a:rPr lang="en-US" b="0" i="1" smtClean="0">
                              <a:solidFill>
                                <a:srgbClr val="92D050"/>
                              </a:solidFill>
                              <a:latin typeface="Cambria Math" panose="02040503050406030204" pitchFamily="18" charset="0"/>
                            </a:rPr>
                            <m:t>𝑦</m:t>
                          </m:r>
                        </m:e>
                      </m:acc>
                      <m:acc>
                        <m:accPr>
                          <m:chr m:val="̅"/>
                          <m:ctrlPr>
                            <a:rPr lang="nl-BE" b="0" i="1" smtClean="0">
                              <a:solidFill>
                                <a:srgbClr val="92D050"/>
                              </a:solidFill>
                              <a:latin typeface="Cambria Math" panose="02040503050406030204" pitchFamily="18" charset="0"/>
                            </a:rPr>
                          </m:ctrlPr>
                        </m:accPr>
                        <m:e>
                          <m:r>
                            <a:rPr lang="en-US" b="0" i="1" smtClean="0">
                              <a:solidFill>
                                <a:srgbClr val="92D050"/>
                              </a:solidFill>
                              <a:latin typeface="Cambria Math" panose="02040503050406030204" pitchFamily="18" charset="0"/>
                            </a:rPr>
                            <m:t>𝑧</m:t>
                          </m:r>
                        </m:e>
                      </m:acc>
                    </m:oMath>
                  </m:oMathPara>
                </a14:m>
                <a:endParaRPr lang="nl-BE" dirty="0">
                  <a:solidFill>
                    <a:srgbClr val="FF0000"/>
                  </a:solidFill>
                </a:endParaRPr>
              </a:p>
            </p:txBody>
          </p:sp>
        </mc:Choice>
        <mc:Fallback xmlns="">
          <p:sp>
            <p:nvSpPr>
              <p:cNvPr id="14" name="Tekstvak 13">
                <a:extLst>
                  <a:ext uri="{FF2B5EF4-FFF2-40B4-BE49-F238E27FC236}">
                    <a16:creationId xmlns:a16="http://schemas.microsoft.com/office/drawing/2014/main" id="{F21F2112-0593-DFC9-CFE1-16D88A7DA099}"/>
                  </a:ext>
                </a:extLst>
              </p:cNvPr>
              <p:cNvSpPr txBox="1">
                <a:spLocks noRot="1" noChangeAspect="1" noMove="1" noResize="1" noEditPoints="1" noAdjustHandles="1" noChangeArrowheads="1" noChangeShapeType="1" noTextEdit="1"/>
              </p:cNvSpPr>
              <p:nvPr/>
            </p:nvSpPr>
            <p:spPr>
              <a:xfrm>
                <a:off x="7334674" y="3879740"/>
                <a:ext cx="668708" cy="369332"/>
              </a:xfrm>
              <a:prstGeom prst="rect">
                <a:avLst/>
              </a:prstGeom>
              <a:blipFill>
                <a:blip r:embed="rId7"/>
                <a:stretch>
                  <a:fillRect r="-37273" b="-8197"/>
                </a:stretch>
              </a:blipFill>
            </p:spPr>
            <p:txBody>
              <a:bodyPr/>
              <a:lstStyle/>
              <a:p>
                <a:r>
                  <a:rPr lang="nl-BE">
                    <a:noFill/>
                  </a:rPr>
                  <a:t> </a:t>
                </a:r>
              </a:p>
            </p:txBody>
          </p:sp>
        </mc:Fallback>
      </mc:AlternateContent>
      <p:sp>
        <p:nvSpPr>
          <p:cNvPr id="2" name="Freeform: Shape 1">
            <a:extLst>
              <a:ext uri="{FF2B5EF4-FFF2-40B4-BE49-F238E27FC236}">
                <a16:creationId xmlns:a16="http://schemas.microsoft.com/office/drawing/2014/main" id="{8E703E34-A706-BBB4-03FE-483405995791}"/>
              </a:ext>
            </a:extLst>
          </p:cNvPr>
          <p:cNvSpPr/>
          <p:nvPr/>
        </p:nvSpPr>
        <p:spPr>
          <a:xfrm rot="5400000" flipH="1">
            <a:off x="6713418" y="1304377"/>
            <a:ext cx="483725" cy="984552"/>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Freeform: Shape 3">
            <a:extLst>
              <a:ext uri="{FF2B5EF4-FFF2-40B4-BE49-F238E27FC236}">
                <a16:creationId xmlns:a16="http://schemas.microsoft.com/office/drawing/2014/main" id="{02D49C7C-E927-3DA1-85FD-CA7E43019BCB}"/>
              </a:ext>
            </a:extLst>
          </p:cNvPr>
          <p:cNvSpPr/>
          <p:nvPr/>
        </p:nvSpPr>
        <p:spPr>
          <a:xfrm rot="16200000" flipH="1" flipV="1">
            <a:off x="6723829" y="2992439"/>
            <a:ext cx="483725" cy="984552"/>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ext Placeholder 9">
            <a:extLst>
              <a:ext uri="{FF2B5EF4-FFF2-40B4-BE49-F238E27FC236}">
                <a16:creationId xmlns:a16="http://schemas.microsoft.com/office/drawing/2014/main" id="{BA4D0BDE-37F8-D186-082E-E5B200FFBCB9}"/>
              </a:ext>
            </a:extLst>
          </p:cNvPr>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Tree>
    <p:extLst>
      <p:ext uri="{BB962C8B-B14F-4D97-AF65-F5344CB8AC3E}">
        <p14:creationId xmlns:p14="http://schemas.microsoft.com/office/powerpoint/2010/main" val="105463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p:bldP spid="13" grpId="0"/>
      <p:bldP spid="14" grpId="0"/>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el 2">
                <a:extLst>
                  <a:ext uri="{FF2B5EF4-FFF2-40B4-BE49-F238E27FC236}">
                    <a16:creationId xmlns:a16="http://schemas.microsoft.com/office/drawing/2014/main" id="{D57168D3-61D2-C29D-3DC4-036F73B0610B}"/>
                  </a:ext>
                </a:extLst>
              </p:cNvPr>
              <p:cNvGraphicFramePr>
                <a:graphicFrameLocks noGrp="1"/>
              </p:cNvGraphicFramePr>
              <p:nvPr>
                <p:extLst>
                  <p:ext uri="{D42A27DB-BD31-4B8C-83A1-F6EECF244321}">
                    <p14:modId xmlns:p14="http://schemas.microsoft.com/office/powerpoint/2010/main" val="1062934447"/>
                  </p:ext>
                </p:extLst>
              </p:nvPr>
            </p:nvGraphicFramePr>
            <p:xfrm>
              <a:off x="3196745" y="1599201"/>
              <a:ext cx="1948711" cy="3092590"/>
            </p:xfrm>
            <a:graphic>
              <a:graphicData uri="http://schemas.openxmlformats.org/drawingml/2006/table">
                <a:tbl>
                  <a:tblPr firstRow="1" bandRow="1">
                    <a:tableStyleId>{2D5ABB26-0587-4C30-8999-92F81FD0307C}</a:tableStyleId>
                  </a:tblPr>
                  <a:tblGrid>
                    <a:gridCol w="642861">
                      <a:extLst>
                        <a:ext uri="{9D8B030D-6E8A-4147-A177-3AD203B41FA5}">
                          <a16:colId xmlns:a16="http://schemas.microsoft.com/office/drawing/2014/main" val="2122599680"/>
                        </a:ext>
                      </a:extLst>
                    </a:gridCol>
                    <a:gridCol w="652925">
                      <a:extLst>
                        <a:ext uri="{9D8B030D-6E8A-4147-A177-3AD203B41FA5}">
                          <a16:colId xmlns:a16="http://schemas.microsoft.com/office/drawing/2014/main" val="389670425"/>
                        </a:ext>
                      </a:extLst>
                    </a:gridCol>
                    <a:gridCol w="652925">
                      <a:extLst>
                        <a:ext uri="{9D8B030D-6E8A-4147-A177-3AD203B41FA5}">
                          <a16:colId xmlns:a16="http://schemas.microsoft.com/office/drawing/2014/main" val="994374367"/>
                        </a:ext>
                      </a:extLst>
                    </a:gridCol>
                  </a:tblGrid>
                  <a:tr h="618518">
                    <a:tc>
                      <a:txBody>
                        <a:bodyPr/>
                        <a:lstStyle/>
                        <a:p>
                          <a:pPr algn="ctr"/>
                          <a:endParaRPr lang="nl-BE" sz="2000" b="1"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en-US" sz="2000" b="0" i="1" smtClean="0">
                                        <a:latin typeface="Cambria Math" panose="02040503050406030204" pitchFamily="18" charset="0"/>
                                      </a:rPr>
                                      <m:t>𝑧</m:t>
                                    </m:r>
                                  </m:e>
                                </m:acc>
                              </m:oMath>
                            </m:oMathPara>
                          </a14:m>
                          <a:endParaRPr lang="nl-BE" sz="2000" b="0" dirty="0"/>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oMath>
                            </m:oMathPara>
                          </a14:m>
                          <a:endParaRPr lang="nl-BE" sz="2000" dirty="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61851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latin typeface="Montserrat" pitchFamily="2" charset="-94"/>
                            </a:rPr>
                            <a:t>1</a:t>
                          </a:r>
                          <a:endParaRPr lang="nl-BE" sz="2000" dirty="0">
                            <a:latin typeface="Montserrat" pitchFamily="2" charset="-94"/>
                          </a:endParaRP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61851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latin typeface="Montserrat" pitchFamily="2" charset="-94"/>
                            </a:rPr>
                            <a:t>0</a:t>
                          </a:r>
                        </a:p>
                      </a:txBody>
                      <a:tcPr anchor="ctr"/>
                    </a:tc>
                    <a:extLst>
                      <a:ext uri="{0D108BD9-81ED-4DB2-BD59-A6C34878D82A}">
                        <a16:rowId xmlns:a16="http://schemas.microsoft.com/office/drawing/2014/main" val="1819759527"/>
                      </a:ext>
                    </a:extLst>
                  </a:tr>
                  <a:tr h="618518">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en-US" sz="2000" dirty="0">
                              <a:latin typeface="Montserrat" pitchFamily="2" charset="-94"/>
                            </a:rPr>
                            <a:t>0</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2610666596"/>
                      </a:ext>
                    </a:extLst>
                  </a:tr>
                  <a:tr h="61851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en-US" sz="2000" dirty="0">
                              <a:latin typeface="Montserrat" pitchFamily="2" charset="-94"/>
                            </a:rPr>
                            <a:t>1</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4148457575"/>
                      </a:ext>
                    </a:extLst>
                  </a:tr>
                </a:tbl>
              </a:graphicData>
            </a:graphic>
          </p:graphicFrame>
        </mc:Choice>
        <mc:Fallback xmlns="">
          <p:graphicFrame>
            <p:nvGraphicFramePr>
              <p:cNvPr id="4" name="Tabel 2">
                <a:extLst>
                  <a:ext uri="{FF2B5EF4-FFF2-40B4-BE49-F238E27FC236}">
                    <a16:creationId xmlns:a16="http://schemas.microsoft.com/office/drawing/2014/main" id="{D57168D3-61D2-C29D-3DC4-036F73B0610B}"/>
                  </a:ext>
                </a:extLst>
              </p:cNvPr>
              <p:cNvGraphicFramePr>
                <a:graphicFrameLocks noGrp="1"/>
              </p:cNvGraphicFramePr>
              <p:nvPr>
                <p:extLst>
                  <p:ext uri="{D42A27DB-BD31-4B8C-83A1-F6EECF244321}">
                    <p14:modId xmlns:p14="http://schemas.microsoft.com/office/powerpoint/2010/main" val="1062934447"/>
                  </p:ext>
                </p:extLst>
              </p:nvPr>
            </p:nvGraphicFramePr>
            <p:xfrm>
              <a:off x="3196745" y="1599201"/>
              <a:ext cx="1948711" cy="3092590"/>
            </p:xfrm>
            <a:graphic>
              <a:graphicData uri="http://schemas.openxmlformats.org/drawingml/2006/table">
                <a:tbl>
                  <a:tblPr firstRow="1" bandRow="1">
                    <a:tableStyleId>{2D5ABB26-0587-4C30-8999-92F81FD0307C}</a:tableStyleId>
                  </a:tblPr>
                  <a:tblGrid>
                    <a:gridCol w="642861">
                      <a:extLst>
                        <a:ext uri="{9D8B030D-6E8A-4147-A177-3AD203B41FA5}">
                          <a16:colId xmlns:a16="http://schemas.microsoft.com/office/drawing/2014/main" val="2122599680"/>
                        </a:ext>
                      </a:extLst>
                    </a:gridCol>
                    <a:gridCol w="652925">
                      <a:extLst>
                        <a:ext uri="{9D8B030D-6E8A-4147-A177-3AD203B41FA5}">
                          <a16:colId xmlns:a16="http://schemas.microsoft.com/office/drawing/2014/main" val="389670425"/>
                        </a:ext>
                      </a:extLst>
                    </a:gridCol>
                    <a:gridCol w="652925">
                      <a:extLst>
                        <a:ext uri="{9D8B030D-6E8A-4147-A177-3AD203B41FA5}">
                          <a16:colId xmlns:a16="http://schemas.microsoft.com/office/drawing/2014/main" val="994374367"/>
                        </a:ext>
                      </a:extLst>
                    </a:gridCol>
                  </a:tblGrid>
                  <a:tr h="618518">
                    <a:tc>
                      <a:txBody>
                        <a:bodyPr/>
                        <a:lstStyle/>
                        <a:p>
                          <a:pPr algn="ctr"/>
                          <a:endParaRPr lang="nl-BE" sz="2000" b="1"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9065" r="-101869" b="-400000"/>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197222" r="-926" b="-400000"/>
                          </a:stretch>
                        </a:blipFill>
                      </a:tcPr>
                    </a:tc>
                    <a:extLst>
                      <a:ext uri="{0D108BD9-81ED-4DB2-BD59-A6C34878D82A}">
                        <a16:rowId xmlns:a16="http://schemas.microsoft.com/office/drawing/2014/main" val="524173643"/>
                      </a:ext>
                    </a:extLst>
                  </a:tr>
                  <a:tr h="618518">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0990" r="-203774" b="-303960"/>
                          </a:stretch>
                        </a:blipFill>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latin typeface="Montserrat" pitchFamily="2" charset="-94"/>
                            </a:rPr>
                            <a:t>1</a:t>
                          </a:r>
                          <a:endParaRPr lang="nl-BE" sz="2000" dirty="0">
                            <a:latin typeface="Montserrat" pitchFamily="2" charset="-94"/>
                          </a:endParaRP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618518">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199020" r="-203774" b="-200980"/>
                          </a:stretch>
                        </a:blipFill>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latin typeface="Montserrat" pitchFamily="2" charset="-94"/>
                            </a:rPr>
                            <a:t>0</a:t>
                          </a:r>
                        </a:p>
                      </a:txBody>
                      <a:tcPr anchor="ctr"/>
                    </a:tc>
                    <a:extLst>
                      <a:ext uri="{0D108BD9-81ED-4DB2-BD59-A6C34878D82A}">
                        <a16:rowId xmlns:a16="http://schemas.microsoft.com/office/drawing/2014/main" val="1819759527"/>
                      </a:ext>
                    </a:extLst>
                  </a:tr>
                  <a:tr h="618518">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01980" r="-203774" b="-102970"/>
                          </a:stretch>
                        </a:blipFill>
                      </a:tcPr>
                    </a:tc>
                    <a:tc>
                      <a:txBody>
                        <a:bodyPr/>
                        <a:lstStyle/>
                        <a:p>
                          <a:pPr algn="ctr"/>
                          <a:r>
                            <a:rPr lang="en-US" sz="2000" dirty="0">
                              <a:latin typeface="Montserrat" pitchFamily="2" charset="-94"/>
                            </a:rPr>
                            <a:t>0</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2610666596"/>
                      </a:ext>
                    </a:extLst>
                  </a:tr>
                  <a:tr h="618518">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98039" r="-203774" b="-1961"/>
                          </a:stretch>
                        </a:blipFill>
                      </a:tcPr>
                    </a:tc>
                    <a:tc>
                      <a:txBody>
                        <a:bodyPr/>
                        <a:lstStyle/>
                        <a:p>
                          <a:pPr algn="ctr"/>
                          <a:r>
                            <a:rPr lang="en-US" sz="2000" dirty="0">
                              <a:latin typeface="Montserrat" pitchFamily="2" charset="-94"/>
                            </a:rPr>
                            <a:t>1</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4148457575"/>
                      </a:ext>
                    </a:extLst>
                  </a:tr>
                </a:tbl>
              </a:graphicData>
            </a:graphic>
          </p:graphicFrame>
        </mc:Fallback>
      </mc:AlternateContent>
      <p:sp>
        <p:nvSpPr>
          <p:cNvPr id="22" name="Freeform: Shape 21">
            <a:extLst>
              <a:ext uri="{FF2B5EF4-FFF2-40B4-BE49-F238E27FC236}">
                <a16:creationId xmlns:a16="http://schemas.microsoft.com/office/drawing/2014/main" id="{30C9ADE9-07CE-A022-6F3B-1F3BEE5DB354}"/>
              </a:ext>
            </a:extLst>
          </p:cNvPr>
          <p:cNvSpPr/>
          <p:nvPr/>
        </p:nvSpPr>
        <p:spPr>
          <a:xfrm rot="5400000" flipH="1">
            <a:off x="4591717" y="2286641"/>
            <a:ext cx="508183" cy="375920"/>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6">
            <a:extLst>
              <a:ext uri="{FF2B5EF4-FFF2-40B4-BE49-F238E27FC236}">
                <a16:creationId xmlns:a16="http://schemas.microsoft.com/office/drawing/2014/main" id="{D434B21E-00A4-12FF-F4CD-FAC5FF2340BE}"/>
              </a:ext>
            </a:extLst>
          </p:cNvPr>
          <p:cNvSpPr/>
          <p:nvPr/>
        </p:nvSpPr>
        <p:spPr>
          <a:xfrm rot="5400000">
            <a:off x="4263291" y="3759230"/>
            <a:ext cx="401703" cy="1139252"/>
          </a:xfrm>
          <a:prstGeom prst="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21" name="Freeform: Shape 20">
            <a:extLst>
              <a:ext uri="{FF2B5EF4-FFF2-40B4-BE49-F238E27FC236}">
                <a16:creationId xmlns:a16="http://schemas.microsoft.com/office/drawing/2014/main" id="{3D216480-B231-AC62-1735-B2B8EA3DEB86}"/>
              </a:ext>
            </a:extLst>
          </p:cNvPr>
          <p:cNvSpPr/>
          <p:nvPr/>
        </p:nvSpPr>
        <p:spPr>
          <a:xfrm rot="5400000">
            <a:off x="4270648" y="3904092"/>
            <a:ext cx="1127760" cy="375920"/>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 Placeholder 9">
            <a:extLst>
              <a:ext uri="{FF2B5EF4-FFF2-40B4-BE49-F238E27FC236}">
                <a16:creationId xmlns:a16="http://schemas.microsoft.com/office/drawing/2014/main" id="{45B7E9D4-8C8F-09E8-DC7D-4B65E0290C20}"/>
              </a:ext>
            </a:extLst>
          </p:cNvPr>
          <p:cNvSpPr txBox="1">
            <a:spLocks/>
          </p:cNvSpPr>
          <p:nvPr/>
        </p:nvSpPr>
        <p:spPr>
          <a:xfrm>
            <a:off x="390888" y="84375"/>
            <a:ext cx="4116388" cy="323227"/>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100" dirty="0" err="1"/>
              <a:t>Veitch-Karnaugh</a:t>
            </a:r>
            <a:r>
              <a:rPr lang="nl-BE" sz="1100" dirty="0"/>
              <a:t> diagrammen</a:t>
            </a:r>
          </a:p>
          <a:p>
            <a:endParaRPr lang="nl-BE" dirty="0"/>
          </a:p>
        </p:txBody>
      </p:sp>
      <p:sp>
        <p:nvSpPr>
          <p:cNvPr id="6" name="Tekstvak 5">
            <a:extLst>
              <a:ext uri="{FF2B5EF4-FFF2-40B4-BE49-F238E27FC236}">
                <a16:creationId xmlns:a16="http://schemas.microsoft.com/office/drawing/2014/main" id="{84F1E65D-6A4D-4601-ABCA-E7257277A596}"/>
              </a:ext>
            </a:extLst>
          </p:cNvPr>
          <p:cNvSpPr txBox="1"/>
          <p:nvPr/>
        </p:nvSpPr>
        <p:spPr>
          <a:xfrm>
            <a:off x="461769" y="1229869"/>
            <a:ext cx="4572000" cy="369332"/>
          </a:xfrm>
          <a:prstGeom prst="rect">
            <a:avLst/>
          </a:prstGeom>
          <a:noFill/>
        </p:spPr>
        <p:txBody>
          <a:bodyPr wrap="square">
            <a:spAutoFit/>
          </a:bodyPr>
          <a:lstStyle/>
          <a:p>
            <a:r>
              <a:rPr lang="en-US" dirty="0" err="1"/>
              <a:t>Voorbeeld</a:t>
            </a:r>
            <a:r>
              <a:rPr lang="en-US" dirty="0"/>
              <a:t> 1: </a:t>
            </a:r>
            <a:r>
              <a:rPr lang="en-US" dirty="0" err="1"/>
              <a:t>zoek</a:t>
            </a:r>
            <a:r>
              <a:rPr lang="en-US" dirty="0"/>
              <a:t> de </a:t>
            </a:r>
            <a:r>
              <a:rPr lang="en-US" dirty="0" err="1"/>
              <a:t>fout</a:t>
            </a:r>
            <a:r>
              <a:rPr lang="en-US" dirty="0"/>
              <a:t>!</a:t>
            </a:r>
            <a:endParaRPr lang="nl-BE" dirty="0"/>
          </a:p>
        </p:txBody>
      </p:sp>
      <p:sp>
        <p:nvSpPr>
          <p:cNvPr id="8" name="Title 1">
            <a:extLst>
              <a:ext uri="{FF2B5EF4-FFF2-40B4-BE49-F238E27FC236}">
                <a16:creationId xmlns:a16="http://schemas.microsoft.com/office/drawing/2014/main" id="{67F6A87F-6F93-00AB-E328-56F9765DF56A}"/>
              </a:ext>
            </a:extLst>
          </p:cNvPr>
          <p:cNvSpPr txBox="1">
            <a:spLocks/>
          </p:cNvSpPr>
          <p:nvPr/>
        </p:nvSpPr>
        <p:spPr>
          <a:xfrm>
            <a:off x="685800" y="284559"/>
            <a:ext cx="7772400" cy="877898"/>
          </a:xfrm>
          <a:prstGeom prst="rect">
            <a:avLst/>
          </a:prstGeom>
        </p:spPr>
        <p:txBody>
          <a:bodyPr vert="horz" lIns="91440" tIns="45720" rIns="91440" bIns="45720" rtlCol="0" anchor="t" anchorCtr="0">
            <a:normAutofit fontScale="625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5.2 Vereenvoudigen: algoritme</a:t>
            </a:r>
          </a:p>
          <a:p>
            <a:pPr>
              <a:lnSpc>
                <a:spcPct val="120000"/>
              </a:lnSpc>
            </a:pPr>
            <a:r>
              <a:rPr lang="nl-BE" dirty="0">
                <a:solidFill>
                  <a:schemeClr val="accent1"/>
                </a:solidFill>
                <a:latin typeface="Montserrat ExtraBold" pitchFamily="2" charset="-94"/>
              </a:rPr>
              <a:t>Methode 1: Met minimale uitdrukkingen</a:t>
            </a:r>
          </a:p>
        </p:txBody>
      </p:sp>
    </p:spTree>
    <p:extLst>
      <p:ext uri="{BB962C8B-B14F-4D97-AF65-F5344CB8AC3E}">
        <p14:creationId xmlns:p14="http://schemas.microsoft.com/office/powerpoint/2010/main" val="738862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el 2">
                <a:extLst>
                  <a:ext uri="{FF2B5EF4-FFF2-40B4-BE49-F238E27FC236}">
                    <a16:creationId xmlns:a16="http://schemas.microsoft.com/office/drawing/2014/main" id="{D57168D3-61D2-C29D-3DC4-036F73B0610B}"/>
                  </a:ext>
                </a:extLst>
              </p:cNvPr>
              <p:cNvGraphicFramePr>
                <a:graphicFrameLocks noGrp="1"/>
              </p:cNvGraphicFramePr>
              <p:nvPr/>
            </p:nvGraphicFramePr>
            <p:xfrm>
              <a:off x="910747" y="1025455"/>
              <a:ext cx="1948711" cy="3092590"/>
            </p:xfrm>
            <a:graphic>
              <a:graphicData uri="http://schemas.openxmlformats.org/drawingml/2006/table">
                <a:tbl>
                  <a:tblPr firstRow="1" bandRow="1">
                    <a:tableStyleId>{2D5ABB26-0587-4C30-8999-92F81FD0307C}</a:tableStyleId>
                  </a:tblPr>
                  <a:tblGrid>
                    <a:gridCol w="642861">
                      <a:extLst>
                        <a:ext uri="{9D8B030D-6E8A-4147-A177-3AD203B41FA5}">
                          <a16:colId xmlns:a16="http://schemas.microsoft.com/office/drawing/2014/main" val="2122599680"/>
                        </a:ext>
                      </a:extLst>
                    </a:gridCol>
                    <a:gridCol w="652925">
                      <a:extLst>
                        <a:ext uri="{9D8B030D-6E8A-4147-A177-3AD203B41FA5}">
                          <a16:colId xmlns:a16="http://schemas.microsoft.com/office/drawing/2014/main" val="389670425"/>
                        </a:ext>
                      </a:extLst>
                    </a:gridCol>
                    <a:gridCol w="652925">
                      <a:extLst>
                        <a:ext uri="{9D8B030D-6E8A-4147-A177-3AD203B41FA5}">
                          <a16:colId xmlns:a16="http://schemas.microsoft.com/office/drawing/2014/main" val="994374367"/>
                        </a:ext>
                      </a:extLst>
                    </a:gridCol>
                  </a:tblGrid>
                  <a:tr h="618518">
                    <a:tc>
                      <a:txBody>
                        <a:bodyPr/>
                        <a:lstStyle/>
                        <a:p>
                          <a:pPr algn="ctr"/>
                          <a:endParaRPr lang="nl-BE" sz="2000" b="1"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en-US" sz="2000" b="0" i="1" smtClean="0">
                                        <a:latin typeface="Cambria Math" panose="02040503050406030204" pitchFamily="18" charset="0"/>
                                      </a:rPr>
                                      <m:t>𝑧</m:t>
                                    </m:r>
                                  </m:e>
                                </m:acc>
                              </m:oMath>
                            </m:oMathPara>
                          </a14:m>
                          <a:endParaRPr lang="nl-BE" sz="2000" b="0" dirty="0"/>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oMath>
                            </m:oMathPara>
                          </a14:m>
                          <a:endParaRPr lang="nl-BE" sz="2000" dirty="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61851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latin typeface="Montserrat" pitchFamily="2" charset="-94"/>
                            </a:rPr>
                            <a:t>1</a:t>
                          </a:r>
                          <a:endParaRPr lang="nl-BE" sz="2000" dirty="0">
                            <a:latin typeface="Montserrat" pitchFamily="2" charset="-94"/>
                          </a:endParaRP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61851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latin typeface="Montserrat" pitchFamily="2" charset="-94"/>
                            </a:rPr>
                            <a:t>0</a:t>
                          </a:r>
                        </a:p>
                      </a:txBody>
                      <a:tcPr anchor="ctr"/>
                    </a:tc>
                    <a:extLst>
                      <a:ext uri="{0D108BD9-81ED-4DB2-BD59-A6C34878D82A}">
                        <a16:rowId xmlns:a16="http://schemas.microsoft.com/office/drawing/2014/main" val="1819759527"/>
                      </a:ext>
                    </a:extLst>
                  </a:tr>
                  <a:tr h="618518">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en-US" sz="2000" dirty="0">
                              <a:latin typeface="Montserrat" pitchFamily="2" charset="-94"/>
                            </a:rPr>
                            <a:t>0</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2610666596"/>
                      </a:ext>
                    </a:extLst>
                  </a:tr>
                  <a:tr h="61851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en-US" sz="2000" dirty="0">
                              <a:latin typeface="Montserrat" pitchFamily="2" charset="-94"/>
                            </a:rPr>
                            <a:t>1</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4148457575"/>
                      </a:ext>
                    </a:extLst>
                  </a:tr>
                </a:tbl>
              </a:graphicData>
            </a:graphic>
          </p:graphicFrame>
        </mc:Choice>
        <mc:Fallback xmlns="">
          <p:graphicFrame>
            <p:nvGraphicFramePr>
              <p:cNvPr id="4" name="Tabel 2">
                <a:extLst>
                  <a:ext uri="{FF2B5EF4-FFF2-40B4-BE49-F238E27FC236}">
                    <a16:creationId xmlns:a16="http://schemas.microsoft.com/office/drawing/2014/main" id="{D57168D3-61D2-C29D-3DC4-036F73B0610B}"/>
                  </a:ext>
                </a:extLst>
              </p:cNvPr>
              <p:cNvGraphicFramePr>
                <a:graphicFrameLocks noGrp="1"/>
              </p:cNvGraphicFramePr>
              <p:nvPr>
                <p:extLst>
                  <p:ext uri="{D42A27DB-BD31-4B8C-83A1-F6EECF244321}">
                    <p14:modId xmlns:p14="http://schemas.microsoft.com/office/powerpoint/2010/main" val="2523430973"/>
                  </p:ext>
                </p:extLst>
              </p:nvPr>
            </p:nvGraphicFramePr>
            <p:xfrm>
              <a:off x="910747" y="1025455"/>
              <a:ext cx="1948711" cy="3092590"/>
            </p:xfrm>
            <a:graphic>
              <a:graphicData uri="http://schemas.openxmlformats.org/drawingml/2006/table">
                <a:tbl>
                  <a:tblPr firstRow="1" bandRow="1">
                    <a:tableStyleId>{2D5ABB26-0587-4C30-8999-92F81FD0307C}</a:tableStyleId>
                  </a:tblPr>
                  <a:tblGrid>
                    <a:gridCol w="642861">
                      <a:extLst>
                        <a:ext uri="{9D8B030D-6E8A-4147-A177-3AD203B41FA5}">
                          <a16:colId xmlns:a16="http://schemas.microsoft.com/office/drawing/2014/main" val="2122599680"/>
                        </a:ext>
                      </a:extLst>
                    </a:gridCol>
                    <a:gridCol w="652925">
                      <a:extLst>
                        <a:ext uri="{9D8B030D-6E8A-4147-A177-3AD203B41FA5}">
                          <a16:colId xmlns:a16="http://schemas.microsoft.com/office/drawing/2014/main" val="389670425"/>
                        </a:ext>
                      </a:extLst>
                    </a:gridCol>
                    <a:gridCol w="652925">
                      <a:extLst>
                        <a:ext uri="{9D8B030D-6E8A-4147-A177-3AD203B41FA5}">
                          <a16:colId xmlns:a16="http://schemas.microsoft.com/office/drawing/2014/main" val="994374367"/>
                        </a:ext>
                      </a:extLst>
                    </a:gridCol>
                  </a:tblGrid>
                  <a:tr h="618518">
                    <a:tc>
                      <a:txBody>
                        <a:bodyPr/>
                        <a:lstStyle/>
                        <a:p>
                          <a:pPr algn="ctr"/>
                          <a:endParaRPr lang="nl-BE" sz="2000" b="1"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9065" r="-101869" b="-400000"/>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197222" r="-926" b="-400000"/>
                          </a:stretch>
                        </a:blipFill>
                      </a:tcPr>
                    </a:tc>
                    <a:extLst>
                      <a:ext uri="{0D108BD9-81ED-4DB2-BD59-A6C34878D82A}">
                        <a16:rowId xmlns:a16="http://schemas.microsoft.com/office/drawing/2014/main" val="524173643"/>
                      </a:ext>
                    </a:extLst>
                  </a:tr>
                  <a:tr h="618518">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0990" r="-203774" b="-303960"/>
                          </a:stretch>
                        </a:blipFill>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latin typeface="Montserrat" pitchFamily="2" charset="-94"/>
                            </a:rPr>
                            <a:t>1</a:t>
                          </a:r>
                          <a:endParaRPr lang="nl-BE" sz="2000" dirty="0">
                            <a:latin typeface="Montserrat" pitchFamily="2" charset="-94"/>
                          </a:endParaRP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618518">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199020" r="-203774" b="-200980"/>
                          </a:stretch>
                        </a:blipFill>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latin typeface="Montserrat" pitchFamily="2" charset="-94"/>
                            </a:rPr>
                            <a:t>0</a:t>
                          </a:r>
                        </a:p>
                      </a:txBody>
                      <a:tcPr anchor="ctr"/>
                    </a:tc>
                    <a:extLst>
                      <a:ext uri="{0D108BD9-81ED-4DB2-BD59-A6C34878D82A}">
                        <a16:rowId xmlns:a16="http://schemas.microsoft.com/office/drawing/2014/main" val="1819759527"/>
                      </a:ext>
                    </a:extLst>
                  </a:tr>
                  <a:tr h="618518">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01980" r="-203774" b="-102970"/>
                          </a:stretch>
                        </a:blipFill>
                      </a:tcPr>
                    </a:tc>
                    <a:tc>
                      <a:txBody>
                        <a:bodyPr/>
                        <a:lstStyle/>
                        <a:p>
                          <a:pPr algn="ctr"/>
                          <a:r>
                            <a:rPr lang="en-US" sz="2000" dirty="0">
                              <a:latin typeface="Montserrat" pitchFamily="2" charset="-94"/>
                            </a:rPr>
                            <a:t>0</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2610666596"/>
                      </a:ext>
                    </a:extLst>
                  </a:tr>
                  <a:tr h="618518">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98039" r="-203774" b="-1961"/>
                          </a:stretch>
                        </a:blipFill>
                      </a:tcPr>
                    </a:tc>
                    <a:tc>
                      <a:txBody>
                        <a:bodyPr/>
                        <a:lstStyle/>
                        <a:p>
                          <a:pPr algn="ctr"/>
                          <a:r>
                            <a:rPr lang="en-US" sz="2000" dirty="0">
                              <a:latin typeface="Montserrat" pitchFamily="2" charset="-94"/>
                            </a:rPr>
                            <a:t>1</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4148457575"/>
                      </a:ext>
                    </a:extLst>
                  </a:tr>
                </a:tbl>
              </a:graphicData>
            </a:graphic>
          </p:graphicFrame>
        </mc:Fallback>
      </mc:AlternateContent>
      <p:sp>
        <p:nvSpPr>
          <p:cNvPr id="14" name="Rechthoek 6">
            <a:extLst>
              <a:ext uri="{FF2B5EF4-FFF2-40B4-BE49-F238E27FC236}">
                <a16:creationId xmlns:a16="http://schemas.microsoft.com/office/drawing/2014/main" id="{D434B21E-00A4-12FF-F4CD-FAC5FF2340BE}"/>
              </a:ext>
            </a:extLst>
          </p:cNvPr>
          <p:cNvSpPr/>
          <p:nvPr/>
        </p:nvSpPr>
        <p:spPr>
          <a:xfrm rot="5400000">
            <a:off x="1977285" y="3221343"/>
            <a:ext cx="401703" cy="1139252"/>
          </a:xfrm>
          <a:prstGeom prst="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21" name="Freeform: Shape 20">
            <a:extLst>
              <a:ext uri="{FF2B5EF4-FFF2-40B4-BE49-F238E27FC236}">
                <a16:creationId xmlns:a16="http://schemas.microsoft.com/office/drawing/2014/main" id="{3D216480-B231-AC62-1735-B2B8EA3DEB86}"/>
              </a:ext>
            </a:extLst>
          </p:cNvPr>
          <p:cNvSpPr/>
          <p:nvPr/>
        </p:nvSpPr>
        <p:spPr>
          <a:xfrm rot="5400000">
            <a:off x="1984642" y="3366205"/>
            <a:ext cx="1127760" cy="375920"/>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Freeform: Shape 21">
            <a:extLst>
              <a:ext uri="{FF2B5EF4-FFF2-40B4-BE49-F238E27FC236}">
                <a16:creationId xmlns:a16="http://schemas.microsoft.com/office/drawing/2014/main" id="{30C9ADE9-07CE-A022-6F3B-1F3BEE5DB354}"/>
              </a:ext>
            </a:extLst>
          </p:cNvPr>
          <p:cNvSpPr/>
          <p:nvPr/>
        </p:nvSpPr>
        <p:spPr>
          <a:xfrm rot="5400000" flipH="1">
            <a:off x="2305711" y="1748754"/>
            <a:ext cx="508183" cy="375920"/>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 name="Straight Connector 1">
            <a:extLst>
              <a:ext uri="{FF2B5EF4-FFF2-40B4-BE49-F238E27FC236}">
                <a16:creationId xmlns:a16="http://schemas.microsoft.com/office/drawing/2014/main" id="{B9F7F843-6B65-AC17-0FA3-862D86984F41}"/>
              </a:ext>
            </a:extLst>
          </p:cNvPr>
          <p:cNvCxnSpPr/>
          <p:nvPr/>
        </p:nvCxnSpPr>
        <p:spPr>
          <a:xfrm flipH="1">
            <a:off x="2176778" y="1714280"/>
            <a:ext cx="756164" cy="80791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1C8E93A6-680D-DEFA-9A4A-020567502929}"/>
              </a:ext>
            </a:extLst>
          </p:cNvPr>
          <p:cNvCxnSpPr>
            <a:cxnSpLocks/>
          </p:cNvCxnSpPr>
          <p:nvPr/>
        </p:nvCxnSpPr>
        <p:spPr>
          <a:xfrm flipH="1" flipV="1">
            <a:off x="2210501" y="1714279"/>
            <a:ext cx="756164" cy="80791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D72CD27-D987-F898-4168-B4B3366EE950}"/>
              </a:ext>
            </a:extLst>
          </p:cNvPr>
          <p:cNvSpPr txBox="1"/>
          <p:nvPr/>
        </p:nvSpPr>
        <p:spPr>
          <a:xfrm>
            <a:off x="2923743" y="1211893"/>
            <a:ext cx="1948711" cy="1077218"/>
          </a:xfrm>
          <a:prstGeom prst="rect">
            <a:avLst/>
          </a:prstGeom>
          <a:noFill/>
        </p:spPr>
        <p:txBody>
          <a:bodyPr wrap="square" rtlCol="0">
            <a:spAutoFit/>
          </a:bodyPr>
          <a:lstStyle/>
          <a:p>
            <a:r>
              <a:rPr lang="en-US" sz="1600" dirty="0">
                <a:solidFill>
                  <a:srgbClr val="FF0000"/>
                </a:solidFill>
              </a:rPr>
              <a:t>3 </a:t>
            </a:r>
            <a:r>
              <a:rPr lang="en-US" sz="1600" dirty="0" err="1">
                <a:solidFill>
                  <a:srgbClr val="FF0000"/>
                </a:solidFill>
              </a:rPr>
              <a:t>cellen</a:t>
            </a:r>
            <a:r>
              <a:rPr lang="en-US" sz="1600" dirty="0">
                <a:solidFill>
                  <a:srgbClr val="FF0000"/>
                </a:solidFill>
              </a:rPr>
              <a:t> in </a:t>
            </a:r>
            <a:r>
              <a:rPr lang="en-US" sz="1600" dirty="0" err="1">
                <a:solidFill>
                  <a:srgbClr val="FF0000"/>
                </a:solidFill>
              </a:rPr>
              <a:t>deze</a:t>
            </a:r>
            <a:r>
              <a:rPr lang="en-US" sz="1600" dirty="0">
                <a:solidFill>
                  <a:srgbClr val="FF0000"/>
                </a:solidFill>
              </a:rPr>
              <a:t> </a:t>
            </a:r>
            <a:r>
              <a:rPr lang="en-US" sz="1600" dirty="0" err="1">
                <a:solidFill>
                  <a:srgbClr val="FF0000"/>
                </a:solidFill>
              </a:rPr>
              <a:t>rechthoek</a:t>
            </a:r>
            <a:r>
              <a:rPr lang="en-US" sz="1600" dirty="0">
                <a:solidFill>
                  <a:srgbClr val="FF0000"/>
                </a:solidFill>
              </a:rPr>
              <a:t> </a:t>
            </a:r>
          </a:p>
          <a:p>
            <a:r>
              <a:rPr lang="en-US" sz="1600" dirty="0">
                <a:solidFill>
                  <a:srgbClr val="FF0000"/>
                </a:solidFill>
              </a:rPr>
              <a:t>= </a:t>
            </a:r>
            <a:r>
              <a:rPr lang="en-US" sz="1600" dirty="0" err="1">
                <a:solidFill>
                  <a:srgbClr val="FF0000"/>
                </a:solidFill>
              </a:rPr>
              <a:t>geen</a:t>
            </a:r>
            <a:r>
              <a:rPr lang="en-US" sz="1600" dirty="0">
                <a:solidFill>
                  <a:srgbClr val="FF0000"/>
                </a:solidFill>
              </a:rPr>
              <a:t> </a:t>
            </a:r>
            <a:r>
              <a:rPr lang="en-US" sz="1600" dirty="0" err="1">
                <a:solidFill>
                  <a:srgbClr val="FF0000"/>
                </a:solidFill>
              </a:rPr>
              <a:t>macht</a:t>
            </a:r>
            <a:r>
              <a:rPr lang="en-US" sz="1600" dirty="0">
                <a:solidFill>
                  <a:srgbClr val="FF0000"/>
                </a:solidFill>
              </a:rPr>
              <a:t> van 2!</a:t>
            </a:r>
          </a:p>
        </p:txBody>
      </p:sp>
      <p:sp>
        <p:nvSpPr>
          <p:cNvPr id="7" name="TextBox 6">
            <a:extLst>
              <a:ext uri="{FF2B5EF4-FFF2-40B4-BE49-F238E27FC236}">
                <a16:creationId xmlns:a16="http://schemas.microsoft.com/office/drawing/2014/main" id="{B9539852-10D7-08EA-9178-57266F8F73B8}"/>
              </a:ext>
            </a:extLst>
          </p:cNvPr>
          <p:cNvSpPr txBox="1"/>
          <p:nvPr/>
        </p:nvSpPr>
        <p:spPr>
          <a:xfrm>
            <a:off x="2762648" y="4412794"/>
            <a:ext cx="3226246" cy="646331"/>
          </a:xfrm>
          <a:prstGeom prst="rect">
            <a:avLst/>
          </a:prstGeom>
          <a:noFill/>
          <a:ln w="19050">
            <a:solidFill>
              <a:schemeClr val="bg1"/>
            </a:solidFill>
          </a:ln>
        </p:spPr>
        <p:txBody>
          <a:bodyPr wrap="square" rtlCol="0">
            <a:spAutoFit/>
          </a:bodyPr>
          <a:lstStyle>
            <a:defPPr>
              <a:defRPr lang="en-US"/>
            </a:defPPr>
            <a:lvl1pPr>
              <a:defRPr sz="1200" i="1"/>
            </a:lvl1pPr>
          </a:lstStyle>
          <a:p>
            <a:r>
              <a:rPr lang="en-US" dirty="0" err="1"/>
              <a:t>Waarom</a:t>
            </a:r>
            <a:r>
              <a:rPr lang="en-US" dirty="0"/>
              <a:t> mag </a:t>
            </a:r>
            <a:r>
              <a:rPr lang="en-US" dirty="0" err="1"/>
              <a:t>dit</a:t>
            </a:r>
            <a:r>
              <a:rPr lang="en-US" dirty="0"/>
              <a:t> </a:t>
            </a:r>
            <a:r>
              <a:rPr lang="en-US" dirty="0" err="1"/>
              <a:t>eigenlijk</a:t>
            </a:r>
            <a:r>
              <a:rPr lang="en-US" dirty="0"/>
              <a:t> </a:t>
            </a:r>
            <a:r>
              <a:rPr lang="en-US" dirty="0" err="1"/>
              <a:t>niet</a:t>
            </a:r>
            <a:r>
              <a:rPr lang="en-US" dirty="0"/>
              <a:t>? </a:t>
            </a:r>
          </a:p>
          <a:p>
            <a:r>
              <a:rPr lang="en-US" dirty="0">
                <a:sym typeface="Wingdings" panose="05000000000000000000" pitchFamily="2" charset="2"/>
              </a:rPr>
              <a:t> </a:t>
            </a:r>
            <a:r>
              <a:rPr lang="en-US" dirty="0" err="1"/>
              <a:t>Deze</a:t>
            </a:r>
            <a:r>
              <a:rPr lang="en-US" dirty="0"/>
              <a:t> </a:t>
            </a:r>
            <a:r>
              <a:rPr lang="en-US" dirty="0" err="1"/>
              <a:t>rechthoek</a:t>
            </a:r>
            <a:r>
              <a:rPr lang="en-US" dirty="0"/>
              <a:t> </a:t>
            </a:r>
            <a:r>
              <a:rPr lang="en-US" dirty="0" err="1"/>
              <a:t>kan</a:t>
            </a:r>
            <a:r>
              <a:rPr lang="en-US" dirty="0"/>
              <a:t> </a:t>
            </a:r>
            <a:r>
              <a:rPr lang="en-US" dirty="0" err="1"/>
              <a:t>niet</a:t>
            </a:r>
            <a:r>
              <a:rPr lang="en-US" dirty="0"/>
              <a:t> </a:t>
            </a:r>
            <a:r>
              <a:rPr lang="en-US" dirty="0" err="1"/>
              <a:t>uitgedrukt</a:t>
            </a:r>
            <a:r>
              <a:rPr lang="en-US" dirty="0"/>
              <a:t> </a:t>
            </a:r>
            <a:r>
              <a:rPr lang="en-US" dirty="0" err="1"/>
              <a:t>worden</a:t>
            </a:r>
            <a:r>
              <a:rPr lang="en-US" dirty="0"/>
              <a:t> in </a:t>
            </a:r>
            <a:r>
              <a:rPr lang="nl-BE" dirty="0"/>
              <a:t>één</a:t>
            </a:r>
            <a:r>
              <a:rPr lang="en-US" dirty="0"/>
              <a:t> product van </a:t>
            </a:r>
            <a:r>
              <a:rPr lang="en-US" dirty="0" err="1"/>
              <a:t>variabelen</a:t>
            </a:r>
            <a:r>
              <a:rPr lang="en-US" dirty="0"/>
              <a:t>.</a:t>
            </a:r>
          </a:p>
        </p:txBody>
      </p:sp>
      <p:sp>
        <p:nvSpPr>
          <p:cNvPr id="8" name="Arrow: Right 7">
            <a:extLst>
              <a:ext uri="{FF2B5EF4-FFF2-40B4-BE49-F238E27FC236}">
                <a16:creationId xmlns:a16="http://schemas.microsoft.com/office/drawing/2014/main" id="{B4B0FE64-9B4B-BEC9-D365-FB1699D55A5D}"/>
              </a:ext>
            </a:extLst>
          </p:cNvPr>
          <p:cNvSpPr/>
          <p:nvPr/>
        </p:nvSpPr>
        <p:spPr>
          <a:xfrm>
            <a:off x="4344909" y="2422134"/>
            <a:ext cx="628099" cy="389036"/>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mc:AlternateContent xmlns:mc="http://schemas.openxmlformats.org/markup-compatibility/2006" xmlns:a14="http://schemas.microsoft.com/office/drawing/2010/main">
        <mc:Choice Requires="a14">
          <p:graphicFrame>
            <p:nvGraphicFramePr>
              <p:cNvPr id="9" name="Tabel 2">
                <a:extLst>
                  <a:ext uri="{FF2B5EF4-FFF2-40B4-BE49-F238E27FC236}">
                    <a16:creationId xmlns:a16="http://schemas.microsoft.com/office/drawing/2014/main" id="{BC24481A-059E-A806-5098-9EA186FF1489}"/>
                  </a:ext>
                </a:extLst>
              </p:cNvPr>
              <p:cNvGraphicFramePr>
                <a:graphicFrameLocks noGrp="1"/>
              </p:cNvGraphicFramePr>
              <p:nvPr/>
            </p:nvGraphicFramePr>
            <p:xfrm>
              <a:off x="5795876" y="1025455"/>
              <a:ext cx="1948711" cy="3092590"/>
            </p:xfrm>
            <a:graphic>
              <a:graphicData uri="http://schemas.openxmlformats.org/drawingml/2006/table">
                <a:tbl>
                  <a:tblPr firstRow="1" bandRow="1">
                    <a:tableStyleId>{2D5ABB26-0587-4C30-8999-92F81FD0307C}</a:tableStyleId>
                  </a:tblPr>
                  <a:tblGrid>
                    <a:gridCol w="642861">
                      <a:extLst>
                        <a:ext uri="{9D8B030D-6E8A-4147-A177-3AD203B41FA5}">
                          <a16:colId xmlns:a16="http://schemas.microsoft.com/office/drawing/2014/main" val="2122599680"/>
                        </a:ext>
                      </a:extLst>
                    </a:gridCol>
                    <a:gridCol w="652925">
                      <a:extLst>
                        <a:ext uri="{9D8B030D-6E8A-4147-A177-3AD203B41FA5}">
                          <a16:colId xmlns:a16="http://schemas.microsoft.com/office/drawing/2014/main" val="389670425"/>
                        </a:ext>
                      </a:extLst>
                    </a:gridCol>
                    <a:gridCol w="652925">
                      <a:extLst>
                        <a:ext uri="{9D8B030D-6E8A-4147-A177-3AD203B41FA5}">
                          <a16:colId xmlns:a16="http://schemas.microsoft.com/office/drawing/2014/main" val="994374367"/>
                        </a:ext>
                      </a:extLst>
                    </a:gridCol>
                  </a:tblGrid>
                  <a:tr h="618518">
                    <a:tc>
                      <a:txBody>
                        <a:bodyPr/>
                        <a:lstStyle/>
                        <a:p>
                          <a:pPr algn="ctr"/>
                          <a:endParaRPr lang="nl-BE" sz="2000" b="1"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en-US" sz="2000" b="0" i="1" smtClean="0">
                                        <a:latin typeface="Cambria Math" panose="02040503050406030204" pitchFamily="18" charset="0"/>
                                      </a:rPr>
                                      <m:t>𝑧</m:t>
                                    </m:r>
                                  </m:e>
                                </m:acc>
                              </m:oMath>
                            </m:oMathPara>
                          </a14:m>
                          <a:endParaRPr lang="nl-BE" sz="2000" b="0" dirty="0"/>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oMath>
                            </m:oMathPara>
                          </a14:m>
                          <a:endParaRPr lang="nl-BE" sz="2000" dirty="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61851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latin typeface="Montserrat" pitchFamily="2" charset="-94"/>
                            </a:rPr>
                            <a:t>1</a:t>
                          </a:r>
                          <a:endParaRPr lang="nl-BE" sz="2000" dirty="0">
                            <a:latin typeface="Montserrat" pitchFamily="2" charset="-94"/>
                          </a:endParaRP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61851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latin typeface="Montserrat" pitchFamily="2" charset="-94"/>
                            </a:rPr>
                            <a:t>0</a:t>
                          </a:r>
                        </a:p>
                      </a:txBody>
                      <a:tcPr anchor="ctr"/>
                    </a:tc>
                    <a:extLst>
                      <a:ext uri="{0D108BD9-81ED-4DB2-BD59-A6C34878D82A}">
                        <a16:rowId xmlns:a16="http://schemas.microsoft.com/office/drawing/2014/main" val="1819759527"/>
                      </a:ext>
                    </a:extLst>
                  </a:tr>
                  <a:tr h="618518">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en-US" sz="2000" dirty="0">
                              <a:latin typeface="Montserrat" pitchFamily="2" charset="-94"/>
                            </a:rPr>
                            <a:t>0</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2610666596"/>
                      </a:ext>
                    </a:extLst>
                  </a:tr>
                  <a:tr h="61851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en-US" sz="2000" dirty="0">
                              <a:latin typeface="Montserrat" pitchFamily="2" charset="-94"/>
                            </a:rPr>
                            <a:t>1</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4148457575"/>
                      </a:ext>
                    </a:extLst>
                  </a:tr>
                </a:tbl>
              </a:graphicData>
            </a:graphic>
          </p:graphicFrame>
        </mc:Choice>
        <mc:Fallback xmlns="">
          <p:graphicFrame>
            <p:nvGraphicFramePr>
              <p:cNvPr id="9" name="Tabel 2">
                <a:extLst>
                  <a:ext uri="{FF2B5EF4-FFF2-40B4-BE49-F238E27FC236}">
                    <a16:creationId xmlns:a16="http://schemas.microsoft.com/office/drawing/2014/main" id="{BC24481A-059E-A806-5098-9EA186FF1489}"/>
                  </a:ext>
                </a:extLst>
              </p:cNvPr>
              <p:cNvGraphicFramePr>
                <a:graphicFrameLocks noGrp="1"/>
              </p:cNvGraphicFramePr>
              <p:nvPr>
                <p:extLst>
                  <p:ext uri="{D42A27DB-BD31-4B8C-83A1-F6EECF244321}">
                    <p14:modId xmlns:p14="http://schemas.microsoft.com/office/powerpoint/2010/main" val="3057301620"/>
                  </p:ext>
                </p:extLst>
              </p:nvPr>
            </p:nvGraphicFramePr>
            <p:xfrm>
              <a:off x="5795876" y="1025455"/>
              <a:ext cx="1948711" cy="3092590"/>
            </p:xfrm>
            <a:graphic>
              <a:graphicData uri="http://schemas.openxmlformats.org/drawingml/2006/table">
                <a:tbl>
                  <a:tblPr firstRow="1" bandRow="1">
                    <a:tableStyleId>{2D5ABB26-0587-4C30-8999-92F81FD0307C}</a:tableStyleId>
                  </a:tblPr>
                  <a:tblGrid>
                    <a:gridCol w="642861">
                      <a:extLst>
                        <a:ext uri="{9D8B030D-6E8A-4147-A177-3AD203B41FA5}">
                          <a16:colId xmlns:a16="http://schemas.microsoft.com/office/drawing/2014/main" val="2122599680"/>
                        </a:ext>
                      </a:extLst>
                    </a:gridCol>
                    <a:gridCol w="652925">
                      <a:extLst>
                        <a:ext uri="{9D8B030D-6E8A-4147-A177-3AD203B41FA5}">
                          <a16:colId xmlns:a16="http://schemas.microsoft.com/office/drawing/2014/main" val="389670425"/>
                        </a:ext>
                      </a:extLst>
                    </a:gridCol>
                    <a:gridCol w="652925">
                      <a:extLst>
                        <a:ext uri="{9D8B030D-6E8A-4147-A177-3AD203B41FA5}">
                          <a16:colId xmlns:a16="http://schemas.microsoft.com/office/drawing/2014/main" val="994374367"/>
                        </a:ext>
                      </a:extLst>
                    </a:gridCol>
                  </a:tblGrid>
                  <a:tr h="618518">
                    <a:tc>
                      <a:txBody>
                        <a:bodyPr/>
                        <a:lstStyle/>
                        <a:p>
                          <a:pPr algn="ctr"/>
                          <a:endParaRPr lang="nl-BE" sz="2000" b="1"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4"/>
                          <a:stretch>
                            <a:fillRect l="-99065" r="-101869" b="-400000"/>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197222" r="-926" b="-400000"/>
                          </a:stretch>
                        </a:blipFill>
                      </a:tcPr>
                    </a:tc>
                    <a:extLst>
                      <a:ext uri="{0D108BD9-81ED-4DB2-BD59-A6C34878D82A}">
                        <a16:rowId xmlns:a16="http://schemas.microsoft.com/office/drawing/2014/main" val="524173643"/>
                      </a:ext>
                    </a:extLst>
                  </a:tr>
                  <a:tr h="618518">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4"/>
                          <a:stretch>
                            <a:fillRect t="-100990" r="-203774" b="-303960"/>
                          </a:stretch>
                        </a:blipFill>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latin typeface="Montserrat" pitchFamily="2" charset="-94"/>
                            </a:rPr>
                            <a:t>1</a:t>
                          </a:r>
                          <a:endParaRPr lang="nl-BE" sz="2000" dirty="0">
                            <a:latin typeface="Montserrat" pitchFamily="2" charset="-94"/>
                          </a:endParaRP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618518">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199020" r="-203774" b="-200980"/>
                          </a:stretch>
                        </a:blipFill>
                      </a:tcPr>
                    </a:tc>
                    <a:tc>
                      <a:txBody>
                        <a:bodyPr/>
                        <a:lstStyle/>
                        <a:p>
                          <a:pPr algn="ctr"/>
                          <a:r>
                            <a:rPr lang="nl-BE" sz="2000" dirty="0">
                              <a:latin typeface="Montserrat" pitchFamily="2" charset="-94"/>
                            </a:rPr>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latin typeface="Montserrat" pitchFamily="2" charset="-94"/>
                            </a:rPr>
                            <a:t>0</a:t>
                          </a:r>
                        </a:p>
                      </a:txBody>
                      <a:tcPr anchor="ctr"/>
                    </a:tc>
                    <a:extLst>
                      <a:ext uri="{0D108BD9-81ED-4DB2-BD59-A6C34878D82A}">
                        <a16:rowId xmlns:a16="http://schemas.microsoft.com/office/drawing/2014/main" val="1819759527"/>
                      </a:ext>
                    </a:extLst>
                  </a:tr>
                  <a:tr h="618518">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301980" r="-203774" b="-102970"/>
                          </a:stretch>
                        </a:blipFill>
                      </a:tcPr>
                    </a:tc>
                    <a:tc>
                      <a:txBody>
                        <a:bodyPr/>
                        <a:lstStyle/>
                        <a:p>
                          <a:pPr algn="ctr"/>
                          <a:r>
                            <a:rPr lang="en-US" sz="2000" dirty="0">
                              <a:latin typeface="Montserrat" pitchFamily="2" charset="-94"/>
                            </a:rPr>
                            <a:t>0</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2610666596"/>
                      </a:ext>
                    </a:extLst>
                  </a:tr>
                  <a:tr h="618518">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398039" r="-203774" b="-1961"/>
                          </a:stretch>
                        </a:blipFill>
                      </a:tcPr>
                    </a:tc>
                    <a:tc>
                      <a:txBody>
                        <a:bodyPr/>
                        <a:lstStyle/>
                        <a:p>
                          <a:pPr algn="ctr"/>
                          <a:r>
                            <a:rPr lang="en-US" sz="2000" dirty="0">
                              <a:latin typeface="Montserrat" pitchFamily="2" charset="-94"/>
                            </a:rPr>
                            <a:t>1</a:t>
                          </a:r>
                          <a:endParaRPr lang="nl-BE" sz="2000" dirty="0">
                            <a:latin typeface="Montserrat" pitchFamily="2" charset="-94"/>
                          </a:endParaRPr>
                        </a:p>
                      </a:txBody>
                      <a:tcPr anchor="ctr">
                        <a:lnL w="19050" cap="flat" cmpd="sng" algn="ctr">
                          <a:solidFill>
                            <a:schemeClr val="tx1"/>
                          </a:solidFill>
                          <a:prstDash val="solid"/>
                          <a:round/>
                          <a:headEnd type="none" w="med" len="med"/>
                          <a:tailEnd type="none" w="med" len="med"/>
                        </a:lnL>
                      </a:tcPr>
                    </a:tc>
                    <a:tc>
                      <a:txBody>
                        <a:bodyPr/>
                        <a:lstStyle/>
                        <a:p>
                          <a:pPr algn="ctr"/>
                          <a:r>
                            <a:rPr lang="en-US" sz="2000" dirty="0">
                              <a:latin typeface="Montserrat" pitchFamily="2" charset="-94"/>
                            </a:rPr>
                            <a:t>1</a:t>
                          </a:r>
                          <a:endParaRPr lang="nl-BE" sz="2000" dirty="0">
                            <a:latin typeface="Montserrat" pitchFamily="2" charset="-94"/>
                          </a:endParaRPr>
                        </a:p>
                      </a:txBody>
                      <a:tcPr anchor="ctr"/>
                    </a:tc>
                    <a:extLst>
                      <a:ext uri="{0D108BD9-81ED-4DB2-BD59-A6C34878D82A}">
                        <a16:rowId xmlns:a16="http://schemas.microsoft.com/office/drawing/2014/main" val="4148457575"/>
                      </a:ext>
                    </a:extLst>
                  </a:tr>
                </a:tbl>
              </a:graphicData>
            </a:graphic>
          </p:graphicFrame>
        </mc:Fallback>
      </mc:AlternateContent>
      <p:sp>
        <p:nvSpPr>
          <p:cNvPr id="10" name="Rechthoek 6">
            <a:extLst>
              <a:ext uri="{FF2B5EF4-FFF2-40B4-BE49-F238E27FC236}">
                <a16:creationId xmlns:a16="http://schemas.microsoft.com/office/drawing/2014/main" id="{213B0302-C234-8960-C08C-2B8C3C0EDF0D}"/>
              </a:ext>
            </a:extLst>
          </p:cNvPr>
          <p:cNvSpPr/>
          <p:nvPr/>
        </p:nvSpPr>
        <p:spPr>
          <a:xfrm rot="5400000">
            <a:off x="6851898" y="3221343"/>
            <a:ext cx="401703" cy="1139252"/>
          </a:xfrm>
          <a:prstGeom prst="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2" name="Freeform: Shape 11">
            <a:extLst>
              <a:ext uri="{FF2B5EF4-FFF2-40B4-BE49-F238E27FC236}">
                <a16:creationId xmlns:a16="http://schemas.microsoft.com/office/drawing/2014/main" id="{2A2EEEBF-7E4B-A137-72BD-35C4B5545DBB}"/>
              </a:ext>
            </a:extLst>
          </p:cNvPr>
          <p:cNvSpPr/>
          <p:nvPr/>
        </p:nvSpPr>
        <p:spPr>
          <a:xfrm rot="5400000">
            <a:off x="7222283" y="3658209"/>
            <a:ext cx="401704" cy="375920"/>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Freeform: Shape 12">
            <a:extLst>
              <a:ext uri="{FF2B5EF4-FFF2-40B4-BE49-F238E27FC236}">
                <a16:creationId xmlns:a16="http://schemas.microsoft.com/office/drawing/2014/main" id="{E0A3A4D8-2625-E341-3EB7-EBD9D977038D}"/>
              </a:ext>
            </a:extLst>
          </p:cNvPr>
          <p:cNvSpPr/>
          <p:nvPr/>
        </p:nvSpPr>
        <p:spPr>
          <a:xfrm rot="5400000" flipH="1">
            <a:off x="7180324" y="1748754"/>
            <a:ext cx="508183" cy="375920"/>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6">
            <a:extLst>
              <a:ext uri="{FF2B5EF4-FFF2-40B4-BE49-F238E27FC236}">
                <a16:creationId xmlns:a16="http://schemas.microsoft.com/office/drawing/2014/main" id="{BDBDCD9A-AA10-C1E5-C5BA-0ECA06B91F58}"/>
              </a:ext>
            </a:extLst>
          </p:cNvPr>
          <p:cNvSpPr/>
          <p:nvPr/>
        </p:nvSpPr>
        <p:spPr>
          <a:xfrm rot="10800000">
            <a:off x="7279461" y="2959030"/>
            <a:ext cx="465126" cy="1002453"/>
          </a:xfrm>
          <a:prstGeom prst="rect">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6" name="Text Placeholder 9">
            <a:extLst>
              <a:ext uri="{FF2B5EF4-FFF2-40B4-BE49-F238E27FC236}">
                <a16:creationId xmlns:a16="http://schemas.microsoft.com/office/drawing/2014/main" id="{16AC7816-3C7F-8FCB-81FC-B85C67B0FBED}"/>
              </a:ext>
            </a:extLst>
          </p:cNvPr>
          <p:cNvSpPr txBox="1">
            <a:spLocks/>
          </p:cNvSpPr>
          <p:nvPr/>
        </p:nvSpPr>
        <p:spPr>
          <a:xfrm>
            <a:off x="390888" y="84375"/>
            <a:ext cx="4116388" cy="323227"/>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100" dirty="0" err="1"/>
              <a:t>Veitch-Karnaugh</a:t>
            </a:r>
            <a:r>
              <a:rPr lang="nl-BE" sz="1100" dirty="0"/>
              <a:t> diagrammen</a:t>
            </a:r>
          </a:p>
          <a:p>
            <a:endParaRPr lang="nl-BE" dirty="0"/>
          </a:p>
        </p:txBody>
      </p:sp>
      <p:sp>
        <p:nvSpPr>
          <p:cNvPr id="17" name="Title 1">
            <a:extLst>
              <a:ext uri="{FF2B5EF4-FFF2-40B4-BE49-F238E27FC236}">
                <a16:creationId xmlns:a16="http://schemas.microsoft.com/office/drawing/2014/main" id="{BF01578D-8B5F-180E-5AB3-D9A6CE9D748D}"/>
              </a:ext>
            </a:extLst>
          </p:cNvPr>
          <p:cNvSpPr txBox="1">
            <a:spLocks/>
          </p:cNvSpPr>
          <p:nvPr/>
        </p:nvSpPr>
        <p:spPr>
          <a:xfrm>
            <a:off x="685800" y="221804"/>
            <a:ext cx="7772400" cy="877898"/>
          </a:xfrm>
          <a:prstGeom prst="rect">
            <a:avLst/>
          </a:prstGeom>
        </p:spPr>
        <p:txBody>
          <a:bodyPr vert="horz" lIns="91440" tIns="45720" rIns="91440" bIns="45720" rtlCol="0" anchor="t" anchorCtr="0">
            <a:normAutofit fontScale="625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5.2 Vereenvoudigen: algoritme</a:t>
            </a:r>
          </a:p>
          <a:p>
            <a:pPr>
              <a:lnSpc>
                <a:spcPct val="120000"/>
              </a:lnSpc>
            </a:pPr>
            <a:r>
              <a:rPr lang="nl-BE" dirty="0">
                <a:solidFill>
                  <a:schemeClr val="accent1"/>
                </a:solidFill>
                <a:latin typeface="Montserrat ExtraBold" pitchFamily="2" charset="-94"/>
              </a:rPr>
              <a:t>Methode 1: Met minimale uitdrukkingen</a:t>
            </a:r>
          </a:p>
        </p:txBody>
      </p:sp>
    </p:spTree>
    <p:extLst>
      <p:ext uri="{BB962C8B-B14F-4D97-AF65-F5344CB8AC3E}">
        <p14:creationId xmlns:p14="http://schemas.microsoft.com/office/powerpoint/2010/main" val="2045633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el 2">
                <a:extLst>
                  <a:ext uri="{FF2B5EF4-FFF2-40B4-BE49-F238E27FC236}">
                    <a16:creationId xmlns:a16="http://schemas.microsoft.com/office/drawing/2014/main" id="{5635E7BF-80AB-A780-5416-70C17F2E4FB6}"/>
                  </a:ext>
                </a:extLst>
              </p:cNvPr>
              <p:cNvGraphicFramePr>
                <a:graphicFrameLocks noGrp="1"/>
              </p:cNvGraphicFramePr>
              <p:nvPr>
                <p:extLst>
                  <p:ext uri="{D42A27DB-BD31-4B8C-83A1-F6EECF244321}">
                    <p14:modId xmlns:p14="http://schemas.microsoft.com/office/powerpoint/2010/main" val="3751590163"/>
                  </p:ext>
                </p:extLst>
              </p:nvPr>
            </p:nvGraphicFramePr>
            <p:xfrm>
              <a:off x="3673008" y="1473815"/>
              <a:ext cx="2429278" cy="2457652"/>
            </p:xfrm>
            <a:graphic>
              <a:graphicData uri="http://schemas.openxmlformats.org/drawingml/2006/table">
                <a:tbl>
                  <a:tblPr firstRow="1" bandRow="1">
                    <a:tableStyleId>{2D5ABB26-0587-4C30-8999-92F81FD0307C}</a:tableStyleId>
                  </a:tblPr>
                  <a:tblGrid>
                    <a:gridCol w="479846">
                      <a:extLst>
                        <a:ext uri="{9D8B030D-6E8A-4147-A177-3AD203B41FA5}">
                          <a16:colId xmlns:a16="http://schemas.microsoft.com/office/drawing/2014/main" val="2122599680"/>
                        </a:ext>
                      </a:extLst>
                    </a:gridCol>
                    <a:gridCol w="487358">
                      <a:extLst>
                        <a:ext uri="{9D8B030D-6E8A-4147-A177-3AD203B41FA5}">
                          <a16:colId xmlns:a16="http://schemas.microsoft.com/office/drawing/2014/main" val="389670425"/>
                        </a:ext>
                      </a:extLst>
                    </a:gridCol>
                    <a:gridCol w="487358">
                      <a:extLst>
                        <a:ext uri="{9D8B030D-6E8A-4147-A177-3AD203B41FA5}">
                          <a16:colId xmlns:a16="http://schemas.microsoft.com/office/drawing/2014/main" val="994374367"/>
                        </a:ext>
                      </a:extLst>
                    </a:gridCol>
                    <a:gridCol w="487358">
                      <a:extLst>
                        <a:ext uri="{9D8B030D-6E8A-4147-A177-3AD203B41FA5}">
                          <a16:colId xmlns:a16="http://schemas.microsoft.com/office/drawing/2014/main" val="1266147529"/>
                        </a:ext>
                      </a:extLst>
                    </a:gridCol>
                    <a:gridCol w="487358">
                      <a:extLst>
                        <a:ext uri="{9D8B030D-6E8A-4147-A177-3AD203B41FA5}">
                          <a16:colId xmlns:a16="http://schemas.microsoft.com/office/drawing/2014/main" val="1991004187"/>
                        </a:ext>
                      </a:extLst>
                    </a:gridCol>
                  </a:tblGrid>
                  <a:tr h="490736">
                    <a:tc>
                      <a:txBody>
                        <a:bodyPr/>
                        <a:lstStyle/>
                        <a:p>
                          <a:pPr algn="ctr"/>
                          <a:endParaRPr lang="nl-BE" sz="2000" b="1" dirty="0"/>
                        </a:p>
                      </a:txBody>
                      <a:tcPr marL="79707" marR="79707" marT="39853" marB="39853"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49470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t>1</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90736">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extLst>
                      <a:ext uri="{0D108BD9-81ED-4DB2-BD59-A6C34878D82A}">
                        <a16:rowId xmlns:a16="http://schemas.microsoft.com/office/drawing/2014/main" val="1819759527"/>
                      </a:ext>
                    </a:extLst>
                  </a:tr>
                  <a:tr h="490736">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marL="79707" marR="79707" marT="39853" marB="39853" anchor="ctr"/>
                    </a:tc>
                    <a:tc>
                      <a:txBody>
                        <a:bodyPr/>
                        <a:lstStyle/>
                        <a:p>
                          <a:pPr algn="ctr"/>
                          <a:r>
                            <a:rPr lang="nl-BE" sz="2000" dirty="0"/>
                            <a:t>0</a:t>
                          </a:r>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03673054"/>
                      </a:ext>
                    </a:extLst>
                  </a:tr>
                  <a:tr h="4907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959152342"/>
                      </a:ext>
                    </a:extLst>
                  </a:tr>
                </a:tbl>
              </a:graphicData>
            </a:graphic>
          </p:graphicFrame>
        </mc:Choice>
        <mc:Fallback xmlns="">
          <p:graphicFrame>
            <p:nvGraphicFramePr>
              <p:cNvPr id="2" name="Tabel 2">
                <a:extLst>
                  <a:ext uri="{FF2B5EF4-FFF2-40B4-BE49-F238E27FC236}">
                    <a16:creationId xmlns:a16="http://schemas.microsoft.com/office/drawing/2014/main" id="{5635E7BF-80AB-A780-5416-70C17F2E4FB6}"/>
                  </a:ext>
                </a:extLst>
              </p:cNvPr>
              <p:cNvGraphicFramePr>
                <a:graphicFrameLocks noGrp="1"/>
              </p:cNvGraphicFramePr>
              <p:nvPr>
                <p:extLst>
                  <p:ext uri="{D42A27DB-BD31-4B8C-83A1-F6EECF244321}">
                    <p14:modId xmlns:p14="http://schemas.microsoft.com/office/powerpoint/2010/main" val="3751590163"/>
                  </p:ext>
                </p:extLst>
              </p:nvPr>
            </p:nvGraphicFramePr>
            <p:xfrm>
              <a:off x="3673008" y="1473815"/>
              <a:ext cx="2429278" cy="2457652"/>
            </p:xfrm>
            <a:graphic>
              <a:graphicData uri="http://schemas.openxmlformats.org/drawingml/2006/table">
                <a:tbl>
                  <a:tblPr firstRow="1" bandRow="1">
                    <a:tableStyleId>{2D5ABB26-0587-4C30-8999-92F81FD0307C}</a:tableStyleId>
                  </a:tblPr>
                  <a:tblGrid>
                    <a:gridCol w="479846">
                      <a:extLst>
                        <a:ext uri="{9D8B030D-6E8A-4147-A177-3AD203B41FA5}">
                          <a16:colId xmlns:a16="http://schemas.microsoft.com/office/drawing/2014/main" val="2122599680"/>
                        </a:ext>
                      </a:extLst>
                    </a:gridCol>
                    <a:gridCol w="487358">
                      <a:extLst>
                        <a:ext uri="{9D8B030D-6E8A-4147-A177-3AD203B41FA5}">
                          <a16:colId xmlns:a16="http://schemas.microsoft.com/office/drawing/2014/main" val="389670425"/>
                        </a:ext>
                      </a:extLst>
                    </a:gridCol>
                    <a:gridCol w="487358">
                      <a:extLst>
                        <a:ext uri="{9D8B030D-6E8A-4147-A177-3AD203B41FA5}">
                          <a16:colId xmlns:a16="http://schemas.microsoft.com/office/drawing/2014/main" val="994374367"/>
                        </a:ext>
                      </a:extLst>
                    </a:gridCol>
                    <a:gridCol w="487358">
                      <a:extLst>
                        <a:ext uri="{9D8B030D-6E8A-4147-A177-3AD203B41FA5}">
                          <a16:colId xmlns:a16="http://schemas.microsoft.com/office/drawing/2014/main" val="1266147529"/>
                        </a:ext>
                      </a:extLst>
                    </a:gridCol>
                    <a:gridCol w="487358">
                      <a:extLst>
                        <a:ext uri="{9D8B030D-6E8A-4147-A177-3AD203B41FA5}">
                          <a16:colId xmlns:a16="http://schemas.microsoft.com/office/drawing/2014/main" val="1991004187"/>
                        </a:ext>
                      </a:extLst>
                    </a:gridCol>
                  </a:tblGrid>
                  <a:tr h="490736">
                    <a:tc>
                      <a:txBody>
                        <a:bodyPr/>
                        <a:lstStyle/>
                        <a:p>
                          <a:pPr algn="ctr"/>
                          <a:endParaRPr lang="nl-BE" sz="2000" b="1" dirty="0"/>
                        </a:p>
                      </a:txBody>
                      <a:tcPr marL="79707" marR="79707" marT="39853" marB="39853"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8750" r="-302500" b="-41234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196296" r="-198765" b="-41234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300000" r="-101250" b="-41234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400000" r="-1250" b="-412346"/>
                          </a:stretch>
                        </a:blipFill>
                      </a:tcPr>
                    </a:tc>
                    <a:extLst>
                      <a:ext uri="{0D108BD9-81ED-4DB2-BD59-A6C34878D82A}">
                        <a16:rowId xmlns:a16="http://schemas.microsoft.com/office/drawing/2014/main" val="524173643"/>
                      </a:ext>
                    </a:extLst>
                  </a:tr>
                  <a:tr h="494708">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0000" r="-407595" b="-312346"/>
                          </a:stretch>
                        </a:blipFill>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t>1</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90736">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200000" r="-407595" b="-212346"/>
                          </a:stretch>
                        </a:blipFill>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extLst>
                      <a:ext uri="{0D108BD9-81ED-4DB2-BD59-A6C34878D82A}">
                        <a16:rowId xmlns:a16="http://schemas.microsoft.com/office/drawing/2014/main" val="1819759527"/>
                      </a:ext>
                    </a:extLst>
                  </a:tr>
                  <a:tr h="490736">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03750" r="-407595" b="-115000"/>
                          </a:stretch>
                        </a:blipFill>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marL="79707" marR="79707" marT="39853" marB="39853" anchor="ctr"/>
                    </a:tc>
                    <a:tc>
                      <a:txBody>
                        <a:bodyPr/>
                        <a:lstStyle/>
                        <a:p>
                          <a:pPr algn="ctr"/>
                          <a:r>
                            <a:rPr lang="nl-BE" sz="2000" dirty="0"/>
                            <a:t>0</a:t>
                          </a:r>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03673054"/>
                      </a:ext>
                    </a:extLst>
                  </a:tr>
                  <a:tr h="490736">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98765" r="-407595" b="-13580"/>
                          </a:stretch>
                        </a:blipFill>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959152342"/>
                      </a:ext>
                    </a:extLst>
                  </a:tr>
                </a:tbl>
              </a:graphicData>
            </a:graphic>
          </p:graphicFrame>
        </mc:Fallback>
      </mc:AlternateContent>
      <p:sp>
        <p:nvSpPr>
          <p:cNvPr id="9" name="Rechthoek 6">
            <a:extLst>
              <a:ext uri="{FF2B5EF4-FFF2-40B4-BE49-F238E27FC236}">
                <a16:creationId xmlns:a16="http://schemas.microsoft.com/office/drawing/2014/main" id="{9A6F079C-1715-EA23-9F47-460AEC88B121}"/>
              </a:ext>
            </a:extLst>
          </p:cNvPr>
          <p:cNvSpPr/>
          <p:nvPr/>
        </p:nvSpPr>
        <p:spPr>
          <a:xfrm>
            <a:off x="4654048" y="3510101"/>
            <a:ext cx="877450" cy="373721"/>
          </a:xfrm>
          <a:prstGeom prst="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0" name="Rechthoek 6">
            <a:extLst>
              <a:ext uri="{FF2B5EF4-FFF2-40B4-BE49-F238E27FC236}">
                <a16:creationId xmlns:a16="http://schemas.microsoft.com/office/drawing/2014/main" id="{60796713-A17F-061B-0D41-F7CA7337DCEA}"/>
              </a:ext>
            </a:extLst>
          </p:cNvPr>
          <p:cNvSpPr/>
          <p:nvPr/>
        </p:nvSpPr>
        <p:spPr>
          <a:xfrm rot="5400000">
            <a:off x="5400177" y="2265392"/>
            <a:ext cx="405445" cy="873827"/>
          </a:xfrm>
          <a:prstGeom prst="rect">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3" name="Rechthoek 6">
            <a:extLst>
              <a:ext uri="{FF2B5EF4-FFF2-40B4-BE49-F238E27FC236}">
                <a16:creationId xmlns:a16="http://schemas.microsoft.com/office/drawing/2014/main" id="{06DFB437-1E87-3B7E-346A-4F058F9C1799}"/>
              </a:ext>
            </a:extLst>
          </p:cNvPr>
          <p:cNvSpPr/>
          <p:nvPr/>
        </p:nvSpPr>
        <p:spPr>
          <a:xfrm>
            <a:off x="4236230" y="2021476"/>
            <a:ext cx="803448" cy="873822"/>
          </a:xfrm>
          <a:prstGeom prst="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CC346D-3637-712B-544C-E41984E258E6}"/>
                  </a:ext>
                </a:extLst>
              </p:cNvPr>
              <p:cNvSpPr txBox="1"/>
              <p:nvPr/>
            </p:nvSpPr>
            <p:spPr>
              <a:xfrm>
                <a:off x="3178297" y="4244601"/>
                <a:ext cx="8193124" cy="583878"/>
              </a:xfrm>
              <a:prstGeom prst="rect">
                <a:avLst/>
              </a:prstGeom>
              <a:noFill/>
            </p:spPr>
            <p:txBody>
              <a:bodyPr wrap="square" rtlCol="0">
                <a:spAutoFit/>
              </a:bodyPr>
              <a:lstStyle/>
              <a:p>
                <a:pPr>
                  <a:lnSpc>
                    <a:spcPct val="150000"/>
                  </a:lnSpc>
                  <a:tabLst>
                    <a:tab pos="627063" algn="l"/>
                    <a:tab pos="5083175" algn="l"/>
                  </a:tabLst>
                </a:pPr>
                <a:r>
                  <a:rPr lang="en-US" sz="2400" dirty="0"/>
                  <a:t>	</a:t>
                </a:r>
                <a14:m>
                  <m:oMath xmlns:m="http://schemas.openxmlformats.org/officeDocument/2006/math">
                    <m:acc>
                      <m:accPr>
                        <m:chr m:val="̅"/>
                        <m:ctrlPr>
                          <a:rPr lang="en-US" sz="240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𝑥</m:t>
                        </m:r>
                      </m:e>
                    </m:acc>
                    <m:acc>
                      <m:accPr>
                        <m:chr m:val="̅"/>
                        <m:ctrlPr>
                          <a:rPr lang="en-US" sz="240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𝑧</m:t>
                        </m:r>
                      </m:e>
                    </m:acc>
                    <m:r>
                      <a:rPr lang="en-US" sz="2400" b="0" i="1" smtClean="0">
                        <a:latin typeface="Cambria Math" panose="02040503050406030204" pitchFamily="18" charset="0"/>
                      </a:rPr>
                      <m:t>+</m:t>
                    </m:r>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𝑥</m:t>
                        </m:r>
                      </m:e>
                    </m:acc>
                    <m:r>
                      <a:rPr lang="en-US" sz="2400" b="0" i="1" smtClean="0">
                        <a:solidFill>
                          <a:schemeClr val="accent3"/>
                        </a:solidFill>
                        <a:latin typeface="Cambria Math" panose="02040503050406030204" pitchFamily="18" charset="0"/>
                      </a:rPr>
                      <m:t>𝑦𝑧</m:t>
                    </m:r>
                    <m:r>
                      <a:rPr lang="en-US" sz="2400" b="0" i="1" smtClean="0">
                        <a:latin typeface="Cambria Math" panose="02040503050406030204" pitchFamily="18" charset="0"/>
                      </a:rPr>
                      <m:t>+</m:t>
                    </m:r>
                    <m:r>
                      <a:rPr lang="en-US" sz="2400" b="0" i="1" smtClean="0">
                        <a:solidFill>
                          <a:schemeClr val="accent6"/>
                        </a:solidFill>
                        <a:latin typeface="Cambria Math" panose="02040503050406030204" pitchFamily="18" charset="0"/>
                      </a:rPr>
                      <m:t>𝑥</m:t>
                    </m:r>
                    <m:acc>
                      <m:accPr>
                        <m:chr m:val="̅"/>
                        <m:ctrlPr>
                          <a:rPr lang="en-US" sz="2400" b="0" i="1" smtClean="0">
                            <a:solidFill>
                              <a:schemeClr val="accent6"/>
                            </a:solidFill>
                            <a:latin typeface="Cambria Math" panose="02040503050406030204" pitchFamily="18" charset="0"/>
                          </a:rPr>
                        </m:ctrlPr>
                      </m:accPr>
                      <m:e>
                        <m:r>
                          <a:rPr lang="en-US" sz="2400" b="0" i="1" smtClean="0">
                            <a:solidFill>
                              <a:schemeClr val="accent6"/>
                            </a:solidFill>
                            <a:latin typeface="Cambria Math" panose="02040503050406030204" pitchFamily="18" charset="0"/>
                          </a:rPr>
                          <m:t>𝑦</m:t>
                        </m:r>
                      </m:e>
                    </m:acc>
                    <m:r>
                      <a:rPr lang="en-US" sz="2400" b="0" i="1" smtClean="0">
                        <a:solidFill>
                          <a:schemeClr val="accent6"/>
                        </a:solidFill>
                        <a:latin typeface="Cambria Math" panose="02040503050406030204" pitchFamily="18" charset="0"/>
                      </a:rPr>
                      <m:t>𝑢</m:t>
                    </m:r>
                  </m:oMath>
                </a14:m>
                <a:endParaRPr lang="en-US" sz="2400" i="1" dirty="0"/>
              </a:p>
            </p:txBody>
          </p:sp>
        </mc:Choice>
        <mc:Fallback xmlns="">
          <p:sp>
            <p:nvSpPr>
              <p:cNvPr id="25" name="TextBox 24">
                <a:extLst>
                  <a:ext uri="{FF2B5EF4-FFF2-40B4-BE49-F238E27FC236}">
                    <a16:creationId xmlns:a16="http://schemas.microsoft.com/office/drawing/2014/main" id="{A7CC346D-3637-712B-544C-E41984E258E6}"/>
                  </a:ext>
                </a:extLst>
              </p:cNvPr>
              <p:cNvSpPr txBox="1">
                <a:spLocks noRot="1" noChangeAspect="1" noMove="1" noResize="1" noEditPoints="1" noAdjustHandles="1" noChangeArrowheads="1" noChangeShapeType="1" noTextEdit="1"/>
              </p:cNvSpPr>
              <p:nvPr/>
            </p:nvSpPr>
            <p:spPr>
              <a:xfrm>
                <a:off x="3178297" y="4244601"/>
                <a:ext cx="8193124" cy="583878"/>
              </a:xfrm>
              <a:prstGeom prst="rect">
                <a:avLst/>
              </a:prstGeom>
              <a:blipFill>
                <a:blip r:embed="rId4"/>
                <a:stretch>
                  <a:fillRect b="-9375"/>
                </a:stretch>
              </a:blipFill>
            </p:spPr>
            <p:txBody>
              <a:bodyPr/>
              <a:lstStyle/>
              <a:p>
                <a:r>
                  <a:rPr lang="nl-BE">
                    <a:noFill/>
                  </a:rPr>
                  <a:t> </a:t>
                </a:r>
              </a:p>
            </p:txBody>
          </p:sp>
        </mc:Fallback>
      </mc:AlternateContent>
      <p:sp>
        <p:nvSpPr>
          <p:cNvPr id="4" name="Text Placeholder 9">
            <a:extLst>
              <a:ext uri="{FF2B5EF4-FFF2-40B4-BE49-F238E27FC236}">
                <a16:creationId xmlns:a16="http://schemas.microsoft.com/office/drawing/2014/main" id="{F7566E7A-C8A3-4AB8-46E0-8B121A1C3572}"/>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p:sp>
        <p:nvSpPr>
          <p:cNvPr id="6" name="Tekstvak 5">
            <a:extLst>
              <a:ext uri="{FF2B5EF4-FFF2-40B4-BE49-F238E27FC236}">
                <a16:creationId xmlns:a16="http://schemas.microsoft.com/office/drawing/2014/main" id="{CA11DBF6-63A3-637B-B902-9902FBB2FCB3}"/>
              </a:ext>
            </a:extLst>
          </p:cNvPr>
          <p:cNvSpPr txBox="1"/>
          <p:nvPr/>
        </p:nvSpPr>
        <p:spPr>
          <a:xfrm>
            <a:off x="573741" y="1344743"/>
            <a:ext cx="5683622" cy="369332"/>
          </a:xfrm>
          <a:prstGeom prst="rect">
            <a:avLst/>
          </a:prstGeom>
          <a:noFill/>
        </p:spPr>
        <p:txBody>
          <a:bodyPr wrap="square">
            <a:spAutoFit/>
          </a:bodyPr>
          <a:lstStyle/>
          <a:p>
            <a:r>
              <a:rPr lang="en-US" dirty="0" err="1"/>
              <a:t>Voorbeeld</a:t>
            </a:r>
            <a:r>
              <a:rPr lang="en-US" dirty="0"/>
              <a:t> 2: </a:t>
            </a:r>
            <a:r>
              <a:rPr lang="en-US" dirty="0" err="1"/>
              <a:t>zoek</a:t>
            </a:r>
            <a:r>
              <a:rPr lang="en-US" dirty="0"/>
              <a:t> de </a:t>
            </a:r>
            <a:r>
              <a:rPr lang="en-US" dirty="0" err="1"/>
              <a:t>fout</a:t>
            </a:r>
            <a:r>
              <a:rPr lang="en-US" dirty="0"/>
              <a:t>!</a:t>
            </a:r>
            <a:endParaRPr lang="nl-BE" dirty="0"/>
          </a:p>
        </p:txBody>
      </p:sp>
      <p:sp>
        <p:nvSpPr>
          <p:cNvPr id="7" name="Title 1">
            <a:extLst>
              <a:ext uri="{FF2B5EF4-FFF2-40B4-BE49-F238E27FC236}">
                <a16:creationId xmlns:a16="http://schemas.microsoft.com/office/drawing/2014/main" id="{3EC8B46F-7924-A532-950E-77BED93D276C}"/>
              </a:ext>
            </a:extLst>
          </p:cNvPr>
          <p:cNvSpPr txBox="1">
            <a:spLocks/>
          </p:cNvSpPr>
          <p:nvPr/>
        </p:nvSpPr>
        <p:spPr>
          <a:xfrm>
            <a:off x="515471" y="392133"/>
            <a:ext cx="7772400" cy="877898"/>
          </a:xfrm>
          <a:prstGeom prst="rect">
            <a:avLst/>
          </a:prstGeom>
        </p:spPr>
        <p:txBody>
          <a:bodyPr vert="horz" lIns="91440" tIns="45720" rIns="91440" bIns="45720" rtlCol="0" anchor="t" anchorCtr="0">
            <a:normAutofit fontScale="625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5.2 Vereenvoudigen: algoritme</a:t>
            </a:r>
          </a:p>
          <a:p>
            <a:pPr>
              <a:lnSpc>
                <a:spcPct val="120000"/>
              </a:lnSpc>
            </a:pPr>
            <a:r>
              <a:rPr lang="nl-BE" dirty="0">
                <a:solidFill>
                  <a:schemeClr val="accent1"/>
                </a:solidFill>
                <a:latin typeface="Montserrat ExtraBold" pitchFamily="2" charset="-94"/>
              </a:rPr>
              <a:t>Methode 1: Met minimale uitdrukkingen</a:t>
            </a:r>
          </a:p>
        </p:txBody>
      </p:sp>
    </p:spTree>
    <p:extLst>
      <p:ext uri="{BB962C8B-B14F-4D97-AF65-F5344CB8AC3E}">
        <p14:creationId xmlns:p14="http://schemas.microsoft.com/office/powerpoint/2010/main" val="289587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A54D"/>
        </a:solidFill>
        <a:effectLst/>
      </p:bgPr>
    </p:bg>
    <p:spTree>
      <p:nvGrpSpPr>
        <p:cNvPr id="1" name=""/>
        <p:cNvGrpSpPr/>
        <p:nvPr/>
      </p:nvGrpSpPr>
      <p:grpSpPr>
        <a:xfrm>
          <a:off x="0" y="0"/>
          <a:ext cx="0" cy="0"/>
          <a:chOff x="0" y="0"/>
          <a:chExt cx="0" cy="0"/>
        </a:xfrm>
      </p:grpSpPr>
      <p:sp>
        <p:nvSpPr>
          <p:cNvPr id="10" name="Subtitle 2"/>
          <p:cNvSpPr txBox="1">
            <a:spLocks/>
          </p:cNvSpPr>
          <p:nvPr/>
        </p:nvSpPr>
        <p:spPr>
          <a:xfrm>
            <a:off x="685799" y="1393399"/>
            <a:ext cx="8146627" cy="3354707"/>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None/>
            </a:pPr>
            <a:r>
              <a:rPr lang="nl-BE" dirty="0">
                <a:latin typeface="Montserrat" pitchFamily="2" charset="-94"/>
              </a:rPr>
              <a:t>5.1. KD van een </a:t>
            </a:r>
            <a:r>
              <a:rPr lang="nl-BE" dirty="0" err="1">
                <a:latin typeface="Montserrat" pitchFamily="2" charset="-94"/>
              </a:rPr>
              <a:t>Boolese</a:t>
            </a:r>
            <a:r>
              <a:rPr lang="nl-BE" dirty="0">
                <a:latin typeface="Montserrat" pitchFamily="2" charset="-94"/>
              </a:rPr>
              <a:t> uitdrukking</a:t>
            </a:r>
          </a:p>
          <a:p>
            <a:pPr marL="457200" lvl="1" indent="0">
              <a:buNone/>
            </a:pPr>
            <a:r>
              <a:rPr lang="nl-BE" dirty="0">
                <a:latin typeface="Montserrat" pitchFamily="2" charset="-94"/>
              </a:rPr>
              <a:t>	</a:t>
            </a:r>
            <a:r>
              <a:rPr lang="nl-BE" sz="2400" dirty="0">
                <a:latin typeface="Montserrat" pitchFamily="2" charset="-94"/>
              </a:rPr>
              <a:t>5.1.1. KD voor een functie in 1 veranderlijke </a:t>
            </a:r>
          </a:p>
          <a:p>
            <a:pPr marL="457200" lvl="1" indent="0">
              <a:buNone/>
            </a:pPr>
            <a:r>
              <a:rPr lang="nl-BE" dirty="0">
                <a:latin typeface="Montserrat" pitchFamily="2" charset="-94"/>
              </a:rPr>
              <a:t> 	</a:t>
            </a:r>
            <a:r>
              <a:rPr lang="nl-BE" sz="2400" dirty="0">
                <a:latin typeface="Montserrat" pitchFamily="2" charset="-94"/>
              </a:rPr>
              <a:t>5.1.2. KD voor een functie in 2 </a:t>
            </a:r>
            <a:r>
              <a:rPr lang="nl-BE" sz="2400" dirty="0" err="1">
                <a:latin typeface="Montserrat" pitchFamily="2" charset="-94"/>
              </a:rPr>
              <a:t>veranderlijken</a:t>
            </a:r>
            <a:endParaRPr lang="nl-BE" sz="2400" dirty="0">
              <a:latin typeface="Montserrat" pitchFamily="2" charset="-94"/>
            </a:endParaRPr>
          </a:p>
          <a:p>
            <a:pPr marL="457200" lvl="1" indent="0">
              <a:buNone/>
            </a:pPr>
            <a:r>
              <a:rPr lang="nl-BE" sz="2400" dirty="0">
                <a:latin typeface="Montserrat" pitchFamily="2" charset="-94"/>
              </a:rPr>
              <a:t>	5.1.3. KD voor een functie in 3 </a:t>
            </a:r>
            <a:r>
              <a:rPr lang="nl-BE" sz="2400" dirty="0" err="1">
                <a:latin typeface="Montserrat" pitchFamily="2" charset="-94"/>
              </a:rPr>
              <a:t>veranderlijken</a:t>
            </a:r>
            <a:endParaRPr lang="nl-BE" sz="2400" dirty="0">
              <a:latin typeface="Montserrat" pitchFamily="2" charset="-94"/>
            </a:endParaRPr>
          </a:p>
          <a:p>
            <a:pPr marL="457200" lvl="1" indent="0">
              <a:buNone/>
            </a:pPr>
            <a:r>
              <a:rPr lang="nl-BE" sz="2400" dirty="0">
                <a:latin typeface="Montserrat" pitchFamily="2" charset="-94"/>
              </a:rPr>
              <a:t>	5.1.4. KD voor een functie in 4 </a:t>
            </a:r>
            <a:r>
              <a:rPr lang="nl-BE" sz="2400" dirty="0" err="1">
                <a:latin typeface="Montserrat" pitchFamily="2" charset="-94"/>
              </a:rPr>
              <a:t>veranderlijken</a:t>
            </a:r>
            <a:endParaRPr lang="nl-BE" sz="2400" dirty="0">
              <a:latin typeface="Montserrat" pitchFamily="2" charset="-94"/>
            </a:endParaRPr>
          </a:p>
          <a:p>
            <a:pPr marL="457200" lvl="1" indent="0">
              <a:buNone/>
            </a:pPr>
            <a:r>
              <a:rPr lang="nl-BE" sz="2400" dirty="0">
                <a:latin typeface="Montserrat" pitchFamily="2" charset="-94"/>
              </a:rPr>
              <a:t>	5.1.5. KD voor een functie in 5 </a:t>
            </a:r>
            <a:r>
              <a:rPr lang="nl-BE" sz="2400" dirty="0" err="1">
                <a:latin typeface="Montserrat" pitchFamily="2" charset="-94"/>
              </a:rPr>
              <a:t>veranderlijken</a:t>
            </a:r>
            <a:endParaRPr lang="nl-BE" dirty="0">
              <a:latin typeface="Montserrat" pitchFamily="2" charset="-94"/>
            </a:endParaRPr>
          </a:p>
          <a:p>
            <a:pPr marL="457200" lvl="1" indent="0">
              <a:buNone/>
            </a:pPr>
            <a:r>
              <a:rPr lang="nl-BE" dirty="0">
                <a:latin typeface="Montserrat" pitchFamily="2" charset="-94"/>
              </a:rPr>
              <a:t>5.2. Vereenvoudigden</a:t>
            </a:r>
          </a:p>
          <a:p>
            <a:pPr marL="457200" lvl="1" indent="0">
              <a:buNone/>
            </a:pPr>
            <a:r>
              <a:rPr lang="nl-BE" dirty="0">
                <a:latin typeface="Montserrat" pitchFamily="2" charset="-94"/>
              </a:rPr>
              <a:t>5.3. Oefeningen</a:t>
            </a:r>
          </a:p>
          <a:p>
            <a:pPr marL="457200" lvl="1" indent="0">
              <a:buNone/>
            </a:pPr>
            <a:r>
              <a:rPr lang="nl-BE" dirty="0">
                <a:latin typeface="Montserrat" pitchFamily="2" charset="-94"/>
              </a:rPr>
              <a:t>5.4. </a:t>
            </a:r>
            <a:r>
              <a:rPr lang="nl-BE" dirty="0" err="1">
                <a:latin typeface="Montserrat" pitchFamily="2" charset="-94"/>
              </a:rPr>
              <a:t>Boole</a:t>
            </a:r>
            <a:r>
              <a:rPr lang="nl-BE" dirty="0">
                <a:latin typeface="Montserrat" pitchFamily="2" charset="-94"/>
              </a:rPr>
              <a:t> algebra en logische schakelingen</a:t>
            </a:r>
          </a:p>
          <a:p>
            <a:pPr marL="457200" lvl="1" indent="0">
              <a:buNone/>
            </a:pPr>
            <a:r>
              <a:rPr lang="nl-BE" dirty="0">
                <a:latin typeface="Montserrat" pitchFamily="2" charset="-94"/>
              </a:rPr>
              <a:t>5.5. Oefeningen </a:t>
            </a:r>
          </a:p>
          <a:p>
            <a:pPr marL="457200" lvl="1" indent="0">
              <a:buNone/>
            </a:pPr>
            <a:endParaRPr lang="nl-BE" dirty="0">
              <a:latin typeface="Montserrat" pitchFamily="2" charset="-94"/>
            </a:endParaRPr>
          </a:p>
        </p:txBody>
      </p:sp>
      <p:sp>
        <p:nvSpPr>
          <p:cNvPr id="12"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latin typeface="Montserrat ExtraBold" panose="00000900000000000000" pitchFamily="2" charset="0"/>
              </a:rPr>
              <a:t>Inhoud.</a:t>
            </a:r>
          </a:p>
        </p:txBody>
      </p:sp>
    </p:spTree>
    <p:extLst>
      <p:ext uri="{BB962C8B-B14F-4D97-AF65-F5344CB8AC3E}">
        <p14:creationId xmlns:p14="http://schemas.microsoft.com/office/powerpoint/2010/main" val="2125473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el 2">
                <a:extLst>
                  <a:ext uri="{FF2B5EF4-FFF2-40B4-BE49-F238E27FC236}">
                    <a16:creationId xmlns:a16="http://schemas.microsoft.com/office/drawing/2014/main" id="{5635E7BF-80AB-A780-5416-70C17F2E4FB6}"/>
                  </a:ext>
                </a:extLst>
              </p:cNvPr>
              <p:cNvGraphicFramePr>
                <a:graphicFrameLocks noGrp="1"/>
              </p:cNvGraphicFramePr>
              <p:nvPr/>
            </p:nvGraphicFramePr>
            <p:xfrm>
              <a:off x="1109102" y="1145553"/>
              <a:ext cx="2429278" cy="2457652"/>
            </p:xfrm>
            <a:graphic>
              <a:graphicData uri="http://schemas.openxmlformats.org/drawingml/2006/table">
                <a:tbl>
                  <a:tblPr firstRow="1" bandRow="1">
                    <a:tableStyleId>{2D5ABB26-0587-4C30-8999-92F81FD0307C}</a:tableStyleId>
                  </a:tblPr>
                  <a:tblGrid>
                    <a:gridCol w="479846">
                      <a:extLst>
                        <a:ext uri="{9D8B030D-6E8A-4147-A177-3AD203B41FA5}">
                          <a16:colId xmlns:a16="http://schemas.microsoft.com/office/drawing/2014/main" val="2122599680"/>
                        </a:ext>
                      </a:extLst>
                    </a:gridCol>
                    <a:gridCol w="487358">
                      <a:extLst>
                        <a:ext uri="{9D8B030D-6E8A-4147-A177-3AD203B41FA5}">
                          <a16:colId xmlns:a16="http://schemas.microsoft.com/office/drawing/2014/main" val="389670425"/>
                        </a:ext>
                      </a:extLst>
                    </a:gridCol>
                    <a:gridCol w="487358">
                      <a:extLst>
                        <a:ext uri="{9D8B030D-6E8A-4147-A177-3AD203B41FA5}">
                          <a16:colId xmlns:a16="http://schemas.microsoft.com/office/drawing/2014/main" val="994374367"/>
                        </a:ext>
                      </a:extLst>
                    </a:gridCol>
                    <a:gridCol w="487358">
                      <a:extLst>
                        <a:ext uri="{9D8B030D-6E8A-4147-A177-3AD203B41FA5}">
                          <a16:colId xmlns:a16="http://schemas.microsoft.com/office/drawing/2014/main" val="1266147529"/>
                        </a:ext>
                      </a:extLst>
                    </a:gridCol>
                    <a:gridCol w="487358">
                      <a:extLst>
                        <a:ext uri="{9D8B030D-6E8A-4147-A177-3AD203B41FA5}">
                          <a16:colId xmlns:a16="http://schemas.microsoft.com/office/drawing/2014/main" val="1991004187"/>
                        </a:ext>
                      </a:extLst>
                    </a:gridCol>
                  </a:tblGrid>
                  <a:tr h="490736">
                    <a:tc>
                      <a:txBody>
                        <a:bodyPr/>
                        <a:lstStyle/>
                        <a:p>
                          <a:pPr algn="ctr"/>
                          <a:endParaRPr lang="nl-BE" sz="2000" b="1" dirty="0"/>
                        </a:p>
                      </a:txBody>
                      <a:tcPr marL="79707" marR="79707" marT="39853" marB="39853"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49470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t>1</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90736">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extLst>
                      <a:ext uri="{0D108BD9-81ED-4DB2-BD59-A6C34878D82A}">
                        <a16:rowId xmlns:a16="http://schemas.microsoft.com/office/drawing/2014/main" val="1819759527"/>
                      </a:ext>
                    </a:extLst>
                  </a:tr>
                  <a:tr h="490736">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marL="79707" marR="79707" marT="39853" marB="39853" anchor="ctr"/>
                    </a:tc>
                    <a:tc>
                      <a:txBody>
                        <a:bodyPr/>
                        <a:lstStyle/>
                        <a:p>
                          <a:pPr algn="ctr"/>
                          <a:r>
                            <a:rPr lang="nl-BE" sz="2000" dirty="0"/>
                            <a:t>0</a:t>
                          </a:r>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03673054"/>
                      </a:ext>
                    </a:extLst>
                  </a:tr>
                  <a:tr h="4907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959152342"/>
                      </a:ext>
                    </a:extLst>
                  </a:tr>
                </a:tbl>
              </a:graphicData>
            </a:graphic>
          </p:graphicFrame>
        </mc:Choice>
        <mc:Fallback xmlns="">
          <p:graphicFrame>
            <p:nvGraphicFramePr>
              <p:cNvPr id="2" name="Tabel 2">
                <a:extLst>
                  <a:ext uri="{FF2B5EF4-FFF2-40B4-BE49-F238E27FC236}">
                    <a16:creationId xmlns:a16="http://schemas.microsoft.com/office/drawing/2014/main" id="{5635E7BF-80AB-A780-5416-70C17F2E4FB6}"/>
                  </a:ext>
                </a:extLst>
              </p:cNvPr>
              <p:cNvGraphicFramePr>
                <a:graphicFrameLocks noGrp="1"/>
              </p:cNvGraphicFramePr>
              <p:nvPr>
                <p:extLst>
                  <p:ext uri="{D42A27DB-BD31-4B8C-83A1-F6EECF244321}">
                    <p14:modId xmlns:p14="http://schemas.microsoft.com/office/powerpoint/2010/main" val="1674091281"/>
                  </p:ext>
                </p:extLst>
              </p:nvPr>
            </p:nvGraphicFramePr>
            <p:xfrm>
              <a:off x="1109102" y="1145553"/>
              <a:ext cx="2429278" cy="2457652"/>
            </p:xfrm>
            <a:graphic>
              <a:graphicData uri="http://schemas.openxmlformats.org/drawingml/2006/table">
                <a:tbl>
                  <a:tblPr firstRow="1" bandRow="1">
                    <a:tableStyleId>{2D5ABB26-0587-4C30-8999-92F81FD0307C}</a:tableStyleId>
                  </a:tblPr>
                  <a:tblGrid>
                    <a:gridCol w="479846">
                      <a:extLst>
                        <a:ext uri="{9D8B030D-6E8A-4147-A177-3AD203B41FA5}">
                          <a16:colId xmlns:a16="http://schemas.microsoft.com/office/drawing/2014/main" val="2122599680"/>
                        </a:ext>
                      </a:extLst>
                    </a:gridCol>
                    <a:gridCol w="487358">
                      <a:extLst>
                        <a:ext uri="{9D8B030D-6E8A-4147-A177-3AD203B41FA5}">
                          <a16:colId xmlns:a16="http://schemas.microsoft.com/office/drawing/2014/main" val="389670425"/>
                        </a:ext>
                      </a:extLst>
                    </a:gridCol>
                    <a:gridCol w="487358">
                      <a:extLst>
                        <a:ext uri="{9D8B030D-6E8A-4147-A177-3AD203B41FA5}">
                          <a16:colId xmlns:a16="http://schemas.microsoft.com/office/drawing/2014/main" val="994374367"/>
                        </a:ext>
                      </a:extLst>
                    </a:gridCol>
                    <a:gridCol w="487358">
                      <a:extLst>
                        <a:ext uri="{9D8B030D-6E8A-4147-A177-3AD203B41FA5}">
                          <a16:colId xmlns:a16="http://schemas.microsoft.com/office/drawing/2014/main" val="1266147529"/>
                        </a:ext>
                      </a:extLst>
                    </a:gridCol>
                    <a:gridCol w="487358">
                      <a:extLst>
                        <a:ext uri="{9D8B030D-6E8A-4147-A177-3AD203B41FA5}">
                          <a16:colId xmlns:a16="http://schemas.microsoft.com/office/drawing/2014/main" val="1991004187"/>
                        </a:ext>
                      </a:extLst>
                    </a:gridCol>
                  </a:tblGrid>
                  <a:tr h="490736">
                    <a:tc>
                      <a:txBody>
                        <a:bodyPr/>
                        <a:lstStyle/>
                        <a:p>
                          <a:pPr algn="ctr"/>
                          <a:endParaRPr lang="nl-BE" sz="2000" b="1" dirty="0"/>
                        </a:p>
                      </a:txBody>
                      <a:tcPr marL="79707" marR="79707" marT="39853" marB="39853"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8750" r="-303750" b="-41234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196296" r="-200000" b="-41234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300000" r="-102500" b="-41234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400000" r="-2500" b="-412346"/>
                          </a:stretch>
                        </a:blipFill>
                      </a:tcPr>
                    </a:tc>
                    <a:extLst>
                      <a:ext uri="{0D108BD9-81ED-4DB2-BD59-A6C34878D82A}">
                        <a16:rowId xmlns:a16="http://schemas.microsoft.com/office/drawing/2014/main" val="524173643"/>
                      </a:ext>
                    </a:extLst>
                  </a:tr>
                  <a:tr h="494708">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0000" r="-408861" b="-312346"/>
                          </a:stretch>
                        </a:blipFill>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t>1</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90736">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200000" r="-408861" b="-212346"/>
                          </a:stretch>
                        </a:blipFill>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extLst>
                      <a:ext uri="{0D108BD9-81ED-4DB2-BD59-A6C34878D82A}">
                        <a16:rowId xmlns:a16="http://schemas.microsoft.com/office/drawing/2014/main" val="1819759527"/>
                      </a:ext>
                    </a:extLst>
                  </a:tr>
                  <a:tr h="490736">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00000" r="-408861" b="-112346"/>
                          </a:stretch>
                        </a:blipFill>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marL="79707" marR="79707" marT="39853" marB="39853" anchor="ctr"/>
                    </a:tc>
                    <a:tc>
                      <a:txBody>
                        <a:bodyPr/>
                        <a:lstStyle/>
                        <a:p>
                          <a:pPr algn="ctr"/>
                          <a:r>
                            <a:rPr lang="nl-BE" sz="2000" dirty="0"/>
                            <a:t>0</a:t>
                          </a:r>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03673054"/>
                      </a:ext>
                    </a:extLst>
                  </a:tr>
                  <a:tr h="490736">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400000" r="-408861" b="-12346"/>
                          </a:stretch>
                        </a:blipFill>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959152342"/>
                      </a:ext>
                    </a:extLst>
                  </a:tr>
                </a:tbl>
              </a:graphicData>
            </a:graphic>
          </p:graphicFrame>
        </mc:Fallback>
      </mc:AlternateContent>
      <p:sp>
        <p:nvSpPr>
          <p:cNvPr id="9" name="Rechthoek 6">
            <a:extLst>
              <a:ext uri="{FF2B5EF4-FFF2-40B4-BE49-F238E27FC236}">
                <a16:creationId xmlns:a16="http://schemas.microsoft.com/office/drawing/2014/main" id="{9A6F079C-1715-EA23-9F47-460AEC88B121}"/>
              </a:ext>
            </a:extLst>
          </p:cNvPr>
          <p:cNvSpPr/>
          <p:nvPr/>
        </p:nvSpPr>
        <p:spPr>
          <a:xfrm>
            <a:off x="2090142" y="3181839"/>
            <a:ext cx="877450" cy="373721"/>
          </a:xfrm>
          <a:prstGeom prst="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0" name="Rechthoek 6">
            <a:extLst>
              <a:ext uri="{FF2B5EF4-FFF2-40B4-BE49-F238E27FC236}">
                <a16:creationId xmlns:a16="http://schemas.microsoft.com/office/drawing/2014/main" id="{60796713-A17F-061B-0D41-F7CA7337DCEA}"/>
              </a:ext>
            </a:extLst>
          </p:cNvPr>
          <p:cNvSpPr/>
          <p:nvPr/>
        </p:nvSpPr>
        <p:spPr>
          <a:xfrm rot="5400000">
            <a:off x="2836271" y="1937130"/>
            <a:ext cx="405445" cy="873827"/>
          </a:xfrm>
          <a:prstGeom prst="rect">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3" name="Rechthoek 6">
            <a:extLst>
              <a:ext uri="{FF2B5EF4-FFF2-40B4-BE49-F238E27FC236}">
                <a16:creationId xmlns:a16="http://schemas.microsoft.com/office/drawing/2014/main" id="{06DFB437-1E87-3B7E-346A-4F058F9C1799}"/>
              </a:ext>
            </a:extLst>
          </p:cNvPr>
          <p:cNvSpPr/>
          <p:nvPr/>
        </p:nvSpPr>
        <p:spPr>
          <a:xfrm>
            <a:off x="1672324" y="1693214"/>
            <a:ext cx="803448" cy="873822"/>
          </a:xfrm>
          <a:prstGeom prst="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graphicFrame>
            <p:nvGraphicFramePr>
              <p:cNvPr id="15" name="Tabel 2">
                <a:extLst>
                  <a:ext uri="{FF2B5EF4-FFF2-40B4-BE49-F238E27FC236}">
                    <a16:creationId xmlns:a16="http://schemas.microsoft.com/office/drawing/2014/main" id="{7E20FE9A-D612-CAC2-9281-E464DEC8CAE9}"/>
                  </a:ext>
                </a:extLst>
              </p:cNvPr>
              <p:cNvGraphicFramePr>
                <a:graphicFrameLocks noGrp="1"/>
              </p:cNvGraphicFramePr>
              <p:nvPr/>
            </p:nvGraphicFramePr>
            <p:xfrm>
              <a:off x="5510773" y="1145553"/>
              <a:ext cx="2429278" cy="2457652"/>
            </p:xfrm>
            <a:graphic>
              <a:graphicData uri="http://schemas.openxmlformats.org/drawingml/2006/table">
                <a:tbl>
                  <a:tblPr firstRow="1" bandRow="1">
                    <a:tableStyleId>{2D5ABB26-0587-4C30-8999-92F81FD0307C}</a:tableStyleId>
                  </a:tblPr>
                  <a:tblGrid>
                    <a:gridCol w="479846">
                      <a:extLst>
                        <a:ext uri="{9D8B030D-6E8A-4147-A177-3AD203B41FA5}">
                          <a16:colId xmlns:a16="http://schemas.microsoft.com/office/drawing/2014/main" val="2122599680"/>
                        </a:ext>
                      </a:extLst>
                    </a:gridCol>
                    <a:gridCol w="487358">
                      <a:extLst>
                        <a:ext uri="{9D8B030D-6E8A-4147-A177-3AD203B41FA5}">
                          <a16:colId xmlns:a16="http://schemas.microsoft.com/office/drawing/2014/main" val="389670425"/>
                        </a:ext>
                      </a:extLst>
                    </a:gridCol>
                    <a:gridCol w="487358">
                      <a:extLst>
                        <a:ext uri="{9D8B030D-6E8A-4147-A177-3AD203B41FA5}">
                          <a16:colId xmlns:a16="http://schemas.microsoft.com/office/drawing/2014/main" val="994374367"/>
                        </a:ext>
                      </a:extLst>
                    </a:gridCol>
                    <a:gridCol w="487358">
                      <a:extLst>
                        <a:ext uri="{9D8B030D-6E8A-4147-A177-3AD203B41FA5}">
                          <a16:colId xmlns:a16="http://schemas.microsoft.com/office/drawing/2014/main" val="1266147529"/>
                        </a:ext>
                      </a:extLst>
                    </a:gridCol>
                    <a:gridCol w="487358">
                      <a:extLst>
                        <a:ext uri="{9D8B030D-6E8A-4147-A177-3AD203B41FA5}">
                          <a16:colId xmlns:a16="http://schemas.microsoft.com/office/drawing/2014/main" val="1991004187"/>
                        </a:ext>
                      </a:extLst>
                    </a:gridCol>
                  </a:tblGrid>
                  <a:tr h="490736">
                    <a:tc>
                      <a:txBody>
                        <a:bodyPr/>
                        <a:lstStyle/>
                        <a:p>
                          <a:pPr algn="ctr"/>
                          <a:endParaRPr lang="nl-BE" sz="2000" b="1" dirty="0"/>
                        </a:p>
                      </a:txBody>
                      <a:tcPr marL="79707" marR="79707" marT="39853" marB="39853"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49470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t>1</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90736">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extLst>
                      <a:ext uri="{0D108BD9-81ED-4DB2-BD59-A6C34878D82A}">
                        <a16:rowId xmlns:a16="http://schemas.microsoft.com/office/drawing/2014/main" val="1819759527"/>
                      </a:ext>
                    </a:extLst>
                  </a:tr>
                  <a:tr h="490736">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marL="79707" marR="79707" marT="39853" marB="39853" anchor="ctr"/>
                    </a:tc>
                    <a:tc>
                      <a:txBody>
                        <a:bodyPr/>
                        <a:lstStyle/>
                        <a:p>
                          <a:pPr algn="ctr"/>
                          <a:r>
                            <a:rPr lang="nl-BE" sz="2000" dirty="0"/>
                            <a:t>0</a:t>
                          </a:r>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03673054"/>
                      </a:ext>
                    </a:extLst>
                  </a:tr>
                  <a:tr h="4907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959152342"/>
                      </a:ext>
                    </a:extLst>
                  </a:tr>
                </a:tbl>
              </a:graphicData>
            </a:graphic>
          </p:graphicFrame>
        </mc:Choice>
        <mc:Fallback xmlns="">
          <p:graphicFrame>
            <p:nvGraphicFramePr>
              <p:cNvPr id="15" name="Tabel 2">
                <a:extLst>
                  <a:ext uri="{FF2B5EF4-FFF2-40B4-BE49-F238E27FC236}">
                    <a16:creationId xmlns:a16="http://schemas.microsoft.com/office/drawing/2014/main" id="{7E20FE9A-D612-CAC2-9281-E464DEC8CAE9}"/>
                  </a:ext>
                </a:extLst>
              </p:cNvPr>
              <p:cNvGraphicFramePr>
                <a:graphicFrameLocks noGrp="1"/>
              </p:cNvGraphicFramePr>
              <p:nvPr>
                <p:extLst>
                  <p:ext uri="{D42A27DB-BD31-4B8C-83A1-F6EECF244321}">
                    <p14:modId xmlns:p14="http://schemas.microsoft.com/office/powerpoint/2010/main" val="2630768192"/>
                  </p:ext>
                </p:extLst>
              </p:nvPr>
            </p:nvGraphicFramePr>
            <p:xfrm>
              <a:off x="5510773" y="1145553"/>
              <a:ext cx="2429278" cy="2457652"/>
            </p:xfrm>
            <a:graphic>
              <a:graphicData uri="http://schemas.openxmlformats.org/drawingml/2006/table">
                <a:tbl>
                  <a:tblPr firstRow="1" bandRow="1">
                    <a:tableStyleId>{2D5ABB26-0587-4C30-8999-92F81FD0307C}</a:tableStyleId>
                  </a:tblPr>
                  <a:tblGrid>
                    <a:gridCol w="479846">
                      <a:extLst>
                        <a:ext uri="{9D8B030D-6E8A-4147-A177-3AD203B41FA5}">
                          <a16:colId xmlns:a16="http://schemas.microsoft.com/office/drawing/2014/main" val="2122599680"/>
                        </a:ext>
                      </a:extLst>
                    </a:gridCol>
                    <a:gridCol w="487358">
                      <a:extLst>
                        <a:ext uri="{9D8B030D-6E8A-4147-A177-3AD203B41FA5}">
                          <a16:colId xmlns:a16="http://schemas.microsoft.com/office/drawing/2014/main" val="389670425"/>
                        </a:ext>
                      </a:extLst>
                    </a:gridCol>
                    <a:gridCol w="487358">
                      <a:extLst>
                        <a:ext uri="{9D8B030D-6E8A-4147-A177-3AD203B41FA5}">
                          <a16:colId xmlns:a16="http://schemas.microsoft.com/office/drawing/2014/main" val="994374367"/>
                        </a:ext>
                      </a:extLst>
                    </a:gridCol>
                    <a:gridCol w="487358">
                      <a:extLst>
                        <a:ext uri="{9D8B030D-6E8A-4147-A177-3AD203B41FA5}">
                          <a16:colId xmlns:a16="http://schemas.microsoft.com/office/drawing/2014/main" val="1266147529"/>
                        </a:ext>
                      </a:extLst>
                    </a:gridCol>
                    <a:gridCol w="487358">
                      <a:extLst>
                        <a:ext uri="{9D8B030D-6E8A-4147-A177-3AD203B41FA5}">
                          <a16:colId xmlns:a16="http://schemas.microsoft.com/office/drawing/2014/main" val="1991004187"/>
                        </a:ext>
                      </a:extLst>
                    </a:gridCol>
                  </a:tblGrid>
                  <a:tr h="490736">
                    <a:tc>
                      <a:txBody>
                        <a:bodyPr/>
                        <a:lstStyle/>
                        <a:p>
                          <a:pPr algn="ctr"/>
                          <a:endParaRPr lang="nl-BE" sz="2000" b="1" dirty="0"/>
                        </a:p>
                      </a:txBody>
                      <a:tcPr marL="79707" marR="79707" marT="39853" marB="39853"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4"/>
                          <a:stretch>
                            <a:fillRect l="-98750" r="-303750" b="-41234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196296" r="-200000" b="-41234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300000" r="-102500" b="-41234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400000" r="-2500" b="-412346"/>
                          </a:stretch>
                        </a:blipFill>
                      </a:tcPr>
                    </a:tc>
                    <a:extLst>
                      <a:ext uri="{0D108BD9-81ED-4DB2-BD59-A6C34878D82A}">
                        <a16:rowId xmlns:a16="http://schemas.microsoft.com/office/drawing/2014/main" val="524173643"/>
                      </a:ext>
                    </a:extLst>
                  </a:tr>
                  <a:tr h="494708">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4"/>
                          <a:stretch>
                            <a:fillRect t="-100000" r="-408861" b="-312346"/>
                          </a:stretch>
                        </a:blipFill>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2000" dirty="0"/>
                            <a:t>1</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tc>
                      <a:txBody>
                        <a:bodyPr/>
                        <a:lstStyle/>
                        <a:p>
                          <a:pPr algn="ctr"/>
                          <a:r>
                            <a:rPr lang="en-US" sz="2000" dirty="0"/>
                            <a:t>0</a:t>
                          </a:r>
                          <a:endParaRPr lang="nl-BE" sz="2000" dirty="0"/>
                        </a:p>
                      </a:txBody>
                      <a:tcPr marL="79707" marR="79707" marT="39853" marB="39853"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90736">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200000" r="-408861" b="-212346"/>
                          </a:stretch>
                        </a:blipFill>
                      </a:tcPr>
                    </a:tc>
                    <a:tc>
                      <a:txBody>
                        <a:bodyPr/>
                        <a:lstStyle/>
                        <a:p>
                          <a:pPr algn="ctr"/>
                          <a:r>
                            <a:rPr lang="nl-BE" sz="2000" dirty="0"/>
                            <a:t>1</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extLst>
                      <a:ext uri="{0D108BD9-81ED-4DB2-BD59-A6C34878D82A}">
                        <a16:rowId xmlns:a16="http://schemas.microsoft.com/office/drawing/2014/main" val="1819759527"/>
                      </a:ext>
                    </a:extLst>
                  </a:tr>
                  <a:tr h="490736">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300000" r="-408861" b="-112346"/>
                          </a:stretch>
                        </a:blipFill>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marL="79707" marR="79707" marT="39853" marB="39853" anchor="ctr"/>
                    </a:tc>
                    <a:tc>
                      <a:txBody>
                        <a:bodyPr/>
                        <a:lstStyle/>
                        <a:p>
                          <a:pPr algn="ctr"/>
                          <a:r>
                            <a:rPr lang="nl-BE" sz="2000" dirty="0"/>
                            <a:t>0</a:t>
                          </a:r>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03673054"/>
                      </a:ext>
                    </a:extLst>
                  </a:tr>
                  <a:tr h="490736">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400000" r="-408861" b="-12346"/>
                          </a:stretch>
                        </a:blipFill>
                      </a:tcPr>
                    </a:tc>
                    <a:tc>
                      <a:txBody>
                        <a:bodyPr/>
                        <a:lstStyle/>
                        <a:p>
                          <a:pPr algn="ctr"/>
                          <a:r>
                            <a:rPr lang="nl-BE" sz="2000" dirty="0"/>
                            <a:t>0</a:t>
                          </a:r>
                        </a:p>
                      </a:txBody>
                      <a:tcPr marL="79707" marR="79707" marT="39853" marB="39853" anchor="ctr">
                        <a:lnL w="19050" cap="flat" cmpd="sng" algn="ctr">
                          <a:solidFill>
                            <a:schemeClr val="tx1"/>
                          </a:solidFill>
                          <a:prstDash val="solid"/>
                          <a:round/>
                          <a:headEnd type="none" w="med" len="med"/>
                          <a:tailEnd type="none" w="med" len="med"/>
                        </a:lnL>
                      </a:tcPr>
                    </a:tc>
                    <a:tc>
                      <a:txBody>
                        <a:bodyPr/>
                        <a:lstStyle/>
                        <a:p>
                          <a:pPr algn="ctr"/>
                          <a:r>
                            <a:rPr lang="en-US" sz="2000" dirty="0"/>
                            <a:t>1</a:t>
                          </a:r>
                          <a:endParaRPr lang="nl-BE" sz="2000" dirty="0"/>
                        </a:p>
                      </a:txBody>
                      <a:tcPr marL="79707" marR="79707" marT="39853" marB="39853" anchor="ctr"/>
                    </a:tc>
                    <a:tc>
                      <a:txBody>
                        <a:bodyPr/>
                        <a:lstStyle/>
                        <a:p>
                          <a:pPr algn="ctr"/>
                          <a:r>
                            <a:rPr lang="en-US" sz="2000" dirty="0"/>
                            <a:t>1</a:t>
                          </a:r>
                          <a:endParaRPr lang="nl-BE" sz="2000" dirty="0"/>
                        </a:p>
                      </a:txBody>
                      <a:tcPr marL="79707" marR="79707" marT="39853" marB="39853" anchor="ctr"/>
                    </a:tc>
                    <a:tc>
                      <a:txBody>
                        <a:bodyPr/>
                        <a:lstStyle/>
                        <a:p>
                          <a:pPr algn="ctr"/>
                          <a:r>
                            <a:rPr lang="en-US" sz="2000" dirty="0"/>
                            <a:t>0</a:t>
                          </a:r>
                          <a:endParaRPr lang="nl-BE" sz="2000" dirty="0"/>
                        </a:p>
                      </a:txBody>
                      <a:tcPr marL="79707" marR="79707" marT="39853" marB="39853" anchor="ctr"/>
                    </a:tc>
                    <a:extLst>
                      <a:ext uri="{0D108BD9-81ED-4DB2-BD59-A6C34878D82A}">
                        <a16:rowId xmlns:a16="http://schemas.microsoft.com/office/drawing/2014/main" val="1959152342"/>
                      </a:ext>
                    </a:extLst>
                  </a:tr>
                </a:tbl>
              </a:graphicData>
            </a:graphic>
          </p:graphicFrame>
        </mc:Fallback>
      </mc:AlternateContent>
      <p:sp>
        <p:nvSpPr>
          <p:cNvPr id="16" name="Rechthoek 6">
            <a:extLst>
              <a:ext uri="{FF2B5EF4-FFF2-40B4-BE49-F238E27FC236}">
                <a16:creationId xmlns:a16="http://schemas.microsoft.com/office/drawing/2014/main" id="{C3BEE11D-D938-07D7-B9CA-809215F24CA9}"/>
              </a:ext>
            </a:extLst>
          </p:cNvPr>
          <p:cNvSpPr/>
          <p:nvPr/>
        </p:nvSpPr>
        <p:spPr>
          <a:xfrm>
            <a:off x="6537010" y="3181838"/>
            <a:ext cx="877450" cy="373721"/>
          </a:xfrm>
          <a:prstGeom prst="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7" name="Rechthoek 6">
            <a:extLst>
              <a:ext uri="{FF2B5EF4-FFF2-40B4-BE49-F238E27FC236}">
                <a16:creationId xmlns:a16="http://schemas.microsoft.com/office/drawing/2014/main" id="{78A33C7D-57A1-CBBD-1E8B-919924A4C41A}"/>
              </a:ext>
            </a:extLst>
          </p:cNvPr>
          <p:cNvSpPr/>
          <p:nvPr/>
        </p:nvSpPr>
        <p:spPr>
          <a:xfrm rot="5400000">
            <a:off x="6788642" y="1515788"/>
            <a:ext cx="374184" cy="1715183"/>
          </a:xfrm>
          <a:prstGeom prst="rect">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8" name="Rechthoek 6">
            <a:extLst>
              <a:ext uri="{FF2B5EF4-FFF2-40B4-BE49-F238E27FC236}">
                <a16:creationId xmlns:a16="http://schemas.microsoft.com/office/drawing/2014/main" id="{4806F0A1-85A2-082A-3608-BAA02810F1F0}"/>
              </a:ext>
            </a:extLst>
          </p:cNvPr>
          <p:cNvSpPr/>
          <p:nvPr/>
        </p:nvSpPr>
        <p:spPr>
          <a:xfrm>
            <a:off x="6060281" y="1729839"/>
            <a:ext cx="803448" cy="873822"/>
          </a:xfrm>
          <a:prstGeom prst="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23" name="TextBox 22">
            <a:extLst>
              <a:ext uri="{FF2B5EF4-FFF2-40B4-BE49-F238E27FC236}">
                <a16:creationId xmlns:a16="http://schemas.microsoft.com/office/drawing/2014/main" id="{7D28554B-A86F-9506-3B42-E9BE9AD9A3C5}"/>
              </a:ext>
            </a:extLst>
          </p:cNvPr>
          <p:cNvSpPr txBox="1"/>
          <p:nvPr/>
        </p:nvSpPr>
        <p:spPr>
          <a:xfrm>
            <a:off x="3533768" y="1565307"/>
            <a:ext cx="2059767" cy="830997"/>
          </a:xfrm>
          <a:prstGeom prst="rect">
            <a:avLst/>
          </a:prstGeom>
          <a:noFill/>
        </p:spPr>
        <p:txBody>
          <a:bodyPr wrap="square" rtlCol="0">
            <a:spAutoFit/>
          </a:bodyPr>
          <a:lstStyle/>
          <a:p>
            <a:r>
              <a:rPr lang="en-US" sz="1600" dirty="0" err="1">
                <a:solidFill>
                  <a:srgbClr val="FF0000"/>
                </a:solidFill>
              </a:rPr>
              <a:t>niet</a:t>
            </a:r>
            <a:r>
              <a:rPr lang="en-US" sz="1600" dirty="0">
                <a:solidFill>
                  <a:srgbClr val="FF0000"/>
                </a:solidFill>
              </a:rPr>
              <a:t> de </a:t>
            </a:r>
            <a:r>
              <a:rPr lang="en-US" sz="1600" dirty="0" err="1">
                <a:solidFill>
                  <a:srgbClr val="FF0000"/>
                </a:solidFill>
              </a:rPr>
              <a:t>grootst</a:t>
            </a:r>
            <a:r>
              <a:rPr lang="en-US" sz="1600" dirty="0">
                <a:solidFill>
                  <a:srgbClr val="FF0000"/>
                </a:solidFill>
              </a:rPr>
              <a:t> </a:t>
            </a:r>
            <a:r>
              <a:rPr lang="en-US" sz="1600" dirty="0" err="1">
                <a:solidFill>
                  <a:srgbClr val="FF0000"/>
                </a:solidFill>
              </a:rPr>
              <a:t>mogelijke</a:t>
            </a:r>
            <a:r>
              <a:rPr lang="en-US" sz="1600" dirty="0">
                <a:solidFill>
                  <a:srgbClr val="FF0000"/>
                </a:solidFill>
              </a:rPr>
              <a:t> </a:t>
            </a:r>
            <a:r>
              <a:rPr lang="en-US" sz="1600" dirty="0" err="1">
                <a:solidFill>
                  <a:srgbClr val="FF0000"/>
                </a:solidFill>
              </a:rPr>
              <a:t>rechthoek</a:t>
            </a:r>
            <a:r>
              <a:rPr lang="en-US" sz="1600" dirty="0">
                <a:solidFill>
                  <a:srgbClr val="FF0000"/>
                </a:solidFill>
              </a:rPr>
              <a:t>!</a:t>
            </a:r>
          </a:p>
        </p:txBody>
      </p:sp>
      <p:sp>
        <p:nvSpPr>
          <p:cNvPr id="24" name="Arrow: Right 23">
            <a:extLst>
              <a:ext uri="{FF2B5EF4-FFF2-40B4-BE49-F238E27FC236}">
                <a16:creationId xmlns:a16="http://schemas.microsoft.com/office/drawing/2014/main" id="{30634BDB-EF55-43B7-477A-68B45565683A}"/>
              </a:ext>
            </a:extLst>
          </p:cNvPr>
          <p:cNvSpPr/>
          <p:nvPr/>
        </p:nvSpPr>
        <p:spPr>
          <a:xfrm>
            <a:off x="4210527" y="2474590"/>
            <a:ext cx="628099" cy="389036"/>
          </a:xfrm>
          <a:prstGeom prst="rightArrow">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CC346D-3637-712B-544C-E41984E258E6}"/>
                  </a:ext>
                </a:extLst>
              </p:cNvPr>
              <p:cNvSpPr txBox="1"/>
              <p:nvPr/>
            </p:nvSpPr>
            <p:spPr>
              <a:xfrm>
                <a:off x="605426" y="3679800"/>
                <a:ext cx="8193124" cy="583878"/>
              </a:xfrm>
              <a:prstGeom prst="rect">
                <a:avLst/>
              </a:prstGeom>
              <a:noFill/>
            </p:spPr>
            <p:txBody>
              <a:bodyPr wrap="square" rtlCol="0">
                <a:spAutoFit/>
              </a:bodyPr>
              <a:lstStyle/>
              <a:p>
                <a:pPr>
                  <a:lnSpc>
                    <a:spcPct val="150000"/>
                  </a:lnSpc>
                  <a:tabLst>
                    <a:tab pos="627063" algn="l"/>
                    <a:tab pos="5083175" algn="l"/>
                  </a:tabLst>
                </a:pPr>
                <a:r>
                  <a:rPr lang="en-US" sz="2400" dirty="0"/>
                  <a:t>	</a:t>
                </a:r>
                <a14:m>
                  <m:oMath xmlns:m="http://schemas.openxmlformats.org/officeDocument/2006/math">
                    <m:acc>
                      <m:accPr>
                        <m:chr m:val="̅"/>
                        <m:ctrlPr>
                          <a:rPr lang="en-US" sz="240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𝑥</m:t>
                        </m:r>
                      </m:e>
                    </m:acc>
                    <m:acc>
                      <m:accPr>
                        <m:chr m:val="̅"/>
                        <m:ctrlPr>
                          <a:rPr lang="en-US" sz="240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𝑧</m:t>
                        </m:r>
                      </m:e>
                    </m:acc>
                    <m:r>
                      <a:rPr lang="en-US" sz="2400" b="0" i="1" smtClean="0">
                        <a:latin typeface="Cambria Math" panose="02040503050406030204" pitchFamily="18" charset="0"/>
                      </a:rPr>
                      <m:t>+</m:t>
                    </m:r>
                    <m:acc>
                      <m:accPr>
                        <m:chr m:val="̅"/>
                        <m:ctrlPr>
                          <a:rPr lang="en-US" sz="2400" b="0" i="1" smtClean="0">
                            <a:solidFill>
                              <a:schemeClr val="accent3"/>
                            </a:solidFill>
                            <a:latin typeface="Cambria Math" panose="02040503050406030204" pitchFamily="18" charset="0"/>
                          </a:rPr>
                        </m:ctrlPr>
                      </m:accPr>
                      <m:e>
                        <m:r>
                          <a:rPr lang="en-US" sz="2400" b="0" i="1" smtClean="0">
                            <a:solidFill>
                              <a:schemeClr val="accent3"/>
                            </a:solidFill>
                            <a:latin typeface="Cambria Math" panose="02040503050406030204" pitchFamily="18" charset="0"/>
                          </a:rPr>
                          <m:t>𝑥</m:t>
                        </m:r>
                      </m:e>
                    </m:acc>
                    <m:r>
                      <a:rPr lang="en-US" sz="2400" b="0" i="1" smtClean="0">
                        <a:solidFill>
                          <a:schemeClr val="accent3"/>
                        </a:solidFill>
                        <a:latin typeface="Cambria Math" panose="02040503050406030204" pitchFamily="18" charset="0"/>
                      </a:rPr>
                      <m:t>𝑦𝑧</m:t>
                    </m:r>
                    <m:r>
                      <a:rPr lang="en-US" sz="2400" b="0" i="1" smtClean="0">
                        <a:latin typeface="Cambria Math" panose="02040503050406030204" pitchFamily="18" charset="0"/>
                      </a:rPr>
                      <m:t>+</m:t>
                    </m:r>
                    <m:r>
                      <a:rPr lang="en-US" sz="2400" b="0" i="1" smtClean="0">
                        <a:solidFill>
                          <a:schemeClr val="accent6"/>
                        </a:solidFill>
                        <a:latin typeface="Cambria Math" panose="02040503050406030204" pitchFamily="18" charset="0"/>
                      </a:rPr>
                      <m:t>𝑥</m:t>
                    </m:r>
                    <m:acc>
                      <m:accPr>
                        <m:chr m:val="̅"/>
                        <m:ctrlPr>
                          <a:rPr lang="en-US" sz="2400" b="0" i="1" smtClean="0">
                            <a:solidFill>
                              <a:schemeClr val="accent6"/>
                            </a:solidFill>
                            <a:latin typeface="Cambria Math" panose="02040503050406030204" pitchFamily="18" charset="0"/>
                          </a:rPr>
                        </m:ctrlPr>
                      </m:accPr>
                      <m:e>
                        <m:r>
                          <a:rPr lang="en-US" sz="2400" b="0" i="1" smtClean="0">
                            <a:solidFill>
                              <a:schemeClr val="accent6"/>
                            </a:solidFill>
                            <a:latin typeface="Cambria Math" panose="02040503050406030204" pitchFamily="18" charset="0"/>
                          </a:rPr>
                          <m:t>𝑦</m:t>
                        </m:r>
                      </m:e>
                    </m:acc>
                    <m:r>
                      <a:rPr lang="en-US" sz="2400" b="0" i="1" smtClean="0">
                        <a:solidFill>
                          <a:schemeClr val="accent6"/>
                        </a:solidFill>
                        <a:latin typeface="Cambria Math" panose="02040503050406030204" pitchFamily="18" charset="0"/>
                      </a:rPr>
                      <m:t>𝑢</m:t>
                    </m:r>
                  </m:oMath>
                </a14:m>
                <a:r>
                  <a:rPr lang="en-US" sz="2400" i="1" dirty="0">
                    <a:solidFill>
                      <a:schemeClr val="accent6"/>
                    </a:solidFill>
                  </a:rPr>
                  <a:t> </a:t>
                </a:r>
                <a:r>
                  <a:rPr lang="en-US" sz="2400" i="1" dirty="0"/>
                  <a:t>	</a:t>
                </a:r>
                <a14:m>
                  <m:oMath xmlns:m="http://schemas.openxmlformats.org/officeDocument/2006/math">
                    <m:acc>
                      <m:accPr>
                        <m:chr m:val="̅"/>
                        <m:ctrlPr>
                          <a:rPr lang="en-US" sz="2400" i="1" smtClean="0">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𝑥</m:t>
                        </m:r>
                      </m:e>
                    </m:acc>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𝑧</m:t>
                        </m:r>
                      </m:e>
                    </m:acc>
                    <m:r>
                      <a:rPr lang="en-US" sz="2400" i="1">
                        <a:latin typeface="Cambria Math" panose="02040503050406030204" pitchFamily="18" charset="0"/>
                      </a:rPr>
                      <m:t>+</m:t>
                    </m:r>
                    <m:acc>
                      <m:accPr>
                        <m:chr m:val="̅"/>
                        <m:ctrlPr>
                          <a:rPr lang="en-US" sz="2400" i="1">
                            <a:solidFill>
                              <a:schemeClr val="accent3"/>
                            </a:solidFill>
                            <a:latin typeface="Cambria Math" panose="02040503050406030204" pitchFamily="18" charset="0"/>
                          </a:rPr>
                        </m:ctrlPr>
                      </m:accPr>
                      <m:e>
                        <m:r>
                          <a:rPr lang="en-US" sz="2400" i="1">
                            <a:solidFill>
                              <a:schemeClr val="accent3"/>
                            </a:solidFill>
                            <a:latin typeface="Cambria Math" panose="02040503050406030204" pitchFamily="18" charset="0"/>
                          </a:rPr>
                          <m:t>𝑥</m:t>
                        </m:r>
                      </m:e>
                    </m:acc>
                    <m:r>
                      <a:rPr lang="en-US" sz="2400" i="1">
                        <a:solidFill>
                          <a:schemeClr val="accent3"/>
                        </a:solidFill>
                        <a:latin typeface="Cambria Math" panose="02040503050406030204" pitchFamily="18" charset="0"/>
                      </a:rPr>
                      <m:t>𝑦</m:t>
                    </m:r>
                    <m:r>
                      <a:rPr lang="en-US" sz="2400" i="1">
                        <a:latin typeface="Cambria Math" panose="02040503050406030204" pitchFamily="18" charset="0"/>
                      </a:rPr>
                      <m:t>+</m:t>
                    </m:r>
                    <m:r>
                      <a:rPr lang="en-US" sz="2400" i="1">
                        <a:solidFill>
                          <a:schemeClr val="accent6"/>
                        </a:solidFill>
                        <a:latin typeface="Cambria Math" panose="02040503050406030204" pitchFamily="18" charset="0"/>
                      </a:rPr>
                      <m:t>𝑥</m:t>
                    </m:r>
                    <m:acc>
                      <m:accPr>
                        <m:chr m:val="̅"/>
                        <m:ctrlPr>
                          <a:rPr lang="en-US" sz="2400" i="1">
                            <a:solidFill>
                              <a:schemeClr val="accent6"/>
                            </a:solidFill>
                            <a:latin typeface="Cambria Math" panose="02040503050406030204" pitchFamily="18" charset="0"/>
                          </a:rPr>
                        </m:ctrlPr>
                      </m:accPr>
                      <m:e>
                        <m:r>
                          <a:rPr lang="en-US" sz="2400" i="1">
                            <a:solidFill>
                              <a:schemeClr val="accent6"/>
                            </a:solidFill>
                            <a:latin typeface="Cambria Math" panose="02040503050406030204" pitchFamily="18" charset="0"/>
                          </a:rPr>
                          <m:t>𝑦</m:t>
                        </m:r>
                      </m:e>
                    </m:acc>
                    <m:r>
                      <a:rPr lang="en-US" sz="2400" i="1">
                        <a:solidFill>
                          <a:schemeClr val="accent6"/>
                        </a:solidFill>
                        <a:latin typeface="Cambria Math" panose="02040503050406030204" pitchFamily="18" charset="0"/>
                      </a:rPr>
                      <m:t>𝑢</m:t>
                    </m:r>
                  </m:oMath>
                </a14:m>
                <a:endParaRPr lang="en-US" sz="2400" i="1" dirty="0"/>
              </a:p>
            </p:txBody>
          </p:sp>
        </mc:Choice>
        <mc:Fallback xmlns="">
          <p:sp>
            <p:nvSpPr>
              <p:cNvPr id="25" name="TextBox 24">
                <a:extLst>
                  <a:ext uri="{FF2B5EF4-FFF2-40B4-BE49-F238E27FC236}">
                    <a16:creationId xmlns:a16="http://schemas.microsoft.com/office/drawing/2014/main" id="{A7CC346D-3637-712B-544C-E41984E258E6}"/>
                  </a:ext>
                </a:extLst>
              </p:cNvPr>
              <p:cNvSpPr txBox="1">
                <a:spLocks noRot="1" noChangeAspect="1" noMove="1" noResize="1" noEditPoints="1" noAdjustHandles="1" noChangeArrowheads="1" noChangeShapeType="1" noTextEdit="1"/>
              </p:cNvSpPr>
              <p:nvPr/>
            </p:nvSpPr>
            <p:spPr>
              <a:xfrm>
                <a:off x="605426" y="3679800"/>
                <a:ext cx="8193124" cy="583878"/>
              </a:xfrm>
              <a:prstGeom prst="rect">
                <a:avLst/>
              </a:prstGeom>
              <a:blipFill>
                <a:blip r:embed="rId5"/>
                <a:stretch>
                  <a:fillRect b="-9474"/>
                </a:stretch>
              </a:blipFill>
            </p:spPr>
            <p:txBody>
              <a:bodyPr/>
              <a:lstStyle/>
              <a:p>
                <a:r>
                  <a:rPr lang="nl-BE">
                    <a:noFill/>
                  </a:rPr>
                  <a:t> </a:t>
                </a:r>
              </a:p>
            </p:txBody>
          </p:sp>
        </mc:Fallback>
      </mc:AlternateContent>
      <p:sp>
        <p:nvSpPr>
          <p:cNvPr id="28" name="TextBox 27">
            <a:extLst>
              <a:ext uri="{FF2B5EF4-FFF2-40B4-BE49-F238E27FC236}">
                <a16:creationId xmlns:a16="http://schemas.microsoft.com/office/drawing/2014/main" id="{0BB728B3-67BD-7B9D-4363-F660473EEF6A}"/>
              </a:ext>
            </a:extLst>
          </p:cNvPr>
          <p:cNvSpPr txBox="1"/>
          <p:nvPr/>
        </p:nvSpPr>
        <p:spPr>
          <a:xfrm>
            <a:off x="5266289" y="4244739"/>
            <a:ext cx="3418890" cy="338554"/>
          </a:xfrm>
          <a:prstGeom prst="rect">
            <a:avLst/>
          </a:prstGeom>
          <a:noFill/>
        </p:spPr>
        <p:txBody>
          <a:bodyPr wrap="square" rtlCol="0">
            <a:spAutoFit/>
          </a:bodyPr>
          <a:lstStyle/>
          <a:p>
            <a:r>
              <a:rPr lang="en-US" sz="1600" dirty="0">
                <a:sym typeface="Wingdings" panose="05000000000000000000" pitchFamily="2" charset="2"/>
              </a:rPr>
              <a:t> </a:t>
            </a:r>
            <a:r>
              <a:rPr lang="en-US" sz="1600" dirty="0" err="1"/>
              <a:t>eenvoudigere</a:t>
            </a:r>
            <a:r>
              <a:rPr lang="en-US" sz="1600" dirty="0"/>
              <a:t> </a:t>
            </a:r>
            <a:r>
              <a:rPr lang="en-US" sz="1600" dirty="0" err="1"/>
              <a:t>uitdrukking</a:t>
            </a:r>
            <a:endParaRPr lang="en-US" sz="1600" dirty="0"/>
          </a:p>
        </p:txBody>
      </p:sp>
      <p:cxnSp>
        <p:nvCxnSpPr>
          <p:cNvPr id="32" name="Straight Connector 31">
            <a:extLst>
              <a:ext uri="{FF2B5EF4-FFF2-40B4-BE49-F238E27FC236}">
                <a16:creationId xmlns:a16="http://schemas.microsoft.com/office/drawing/2014/main" id="{5169BF27-ADE6-D617-4E2F-A93F89A5B996}"/>
              </a:ext>
            </a:extLst>
          </p:cNvPr>
          <p:cNvCxnSpPr/>
          <p:nvPr/>
        </p:nvCxnSpPr>
        <p:spPr>
          <a:xfrm flipH="1">
            <a:off x="2655217" y="1992345"/>
            <a:ext cx="756164" cy="80791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F6BBF69-E2ED-EC26-E6E9-AD4C73AAA1E2}"/>
              </a:ext>
            </a:extLst>
          </p:cNvPr>
          <p:cNvCxnSpPr>
            <a:cxnSpLocks/>
          </p:cNvCxnSpPr>
          <p:nvPr/>
        </p:nvCxnSpPr>
        <p:spPr>
          <a:xfrm flipH="1" flipV="1">
            <a:off x="2688940" y="1992344"/>
            <a:ext cx="756164" cy="80791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4" name="Text Placeholder 9">
            <a:extLst>
              <a:ext uri="{FF2B5EF4-FFF2-40B4-BE49-F238E27FC236}">
                <a16:creationId xmlns:a16="http://schemas.microsoft.com/office/drawing/2014/main" id="{00FE83B9-5962-B39F-5ABD-81508EC8D726}"/>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p:sp>
        <p:nvSpPr>
          <p:cNvPr id="5" name="Title 1">
            <a:extLst>
              <a:ext uri="{FF2B5EF4-FFF2-40B4-BE49-F238E27FC236}">
                <a16:creationId xmlns:a16="http://schemas.microsoft.com/office/drawing/2014/main" id="{991DA33D-A486-EFC3-7F84-49523388780C}"/>
              </a:ext>
            </a:extLst>
          </p:cNvPr>
          <p:cNvSpPr txBox="1">
            <a:spLocks/>
          </p:cNvSpPr>
          <p:nvPr/>
        </p:nvSpPr>
        <p:spPr>
          <a:xfrm>
            <a:off x="506505" y="221804"/>
            <a:ext cx="7772400" cy="877898"/>
          </a:xfrm>
          <a:prstGeom prst="rect">
            <a:avLst/>
          </a:prstGeom>
        </p:spPr>
        <p:txBody>
          <a:bodyPr vert="horz" lIns="91440" tIns="45720" rIns="91440" bIns="45720" rtlCol="0" anchor="t" anchorCtr="0">
            <a:normAutofit fontScale="625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5.2 Vereenvoudigen: algoritme</a:t>
            </a:r>
          </a:p>
          <a:p>
            <a:pPr>
              <a:lnSpc>
                <a:spcPct val="120000"/>
              </a:lnSpc>
            </a:pPr>
            <a:r>
              <a:rPr lang="nl-BE" dirty="0">
                <a:solidFill>
                  <a:schemeClr val="accent1"/>
                </a:solidFill>
                <a:latin typeface="Montserrat ExtraBold" pitchFamily="2" charset="-94"/>
              </a:rPr>
              <a:t>Methode 1: Met minimale uitdrukkingen</a:t>
            </a:r>
          </a:p>
        </p:txBody>
      </p:sp>
    </p:spTree>
    <p:extLst>
      <p:ext uri="{BB962C8B-B14F-4D97-AF65-F5344CB8AC3E}">
        <p14:creationId xmlns:p14="http://schemas.microsoft.com/office/powerpoint/2010/main" val="3237687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802682-B7E3-247E-7FB1-C6059D359A58}"/>
                  </a:ext>
                </a:extLst>
              </p:cNvPr>
              <p:cNvSpPr txBox="1"/>
              <p:nvPr/>
            </p:nvSpPr>
            <p:spPr>
              <a:xfrm>
                <a:off x="685801" y="956542"/>
                <a:ext cx="7350932" cy="3761351"/>
              </a:xfrm>
              <a:prstGeom prst="rect">
                <a:avLst/>
              </a:prstGeom>
              <a:noFill/>
            </p:spPr>
            <p:txBody>
              <a:bodyPr wrap="square" rtlCol="0">
                <a:spAutoFit/>
              </a:bodyPr>
              <a:lstStyle/>
              <a:p>
                <a:pPr>
                  <a:lnSpc>
                    <a:spcPct val="110000"/>
                  </a:lnSpc>
                  <a:spcAft>
                    <a:spcPts val="200"/>
                  </a:spcAft>
                </a:pPr>
                <a:endParaRPr lang="nl-BE" sz="1400" b="1" dirty="0"/>
              </a:p>
              <a:p>
                <a:pPr>
                  <a:lnSpc>
                    <a:spcPct val="110000"/>
                  </a:lnSpc>
                  <a:spcAft>
                    <a:spcPts val="200"/>
                  </a:spcAft>
                </a:pPr>
                <a:r>
                  <a:rPr lang="nl-BE" sz="1400" b="1" dirty="0"/>
                  <a:t>Maak rechthoeken van </a:t>
                </a:r>
                <a:r>
                  <a:rPr lang="nl-BE" sz="1400" b="1" dirty="0">
                    <a:solidFill>
                      <a:srgbClr val="FF0000"/>
                    </a:solidFill>
                  </a:rPr>
                  <a:t>0</a:t>
                </a:r>
                <a:r>
                  <a:rPr lang="nl-BE" sz="1400" b="1" dirty="0"/>
                  <a:t>’en</a:t>
                </a:r>
              </a:p>
              <a:p>
                <a:pPr marL="285750" indent="-285750">
                  <a:lnSpc>
                    <a:spcPct val="110000"/>
                  </a:lnSpc>
                  <a:spcAft>
                    <a:spcPts val="200"/>
                  </a:spcAft>
                  <a:buFont typeface="Arial" panose="020B0604020202020204" pitchFamily="34" charset="0"/>
                  <a:buChar char="•"/>
                </a:pPr>
                <a:r>
                  <a:rPr lang="nl-BE" sz="1400" dirty="0"/>
                  <a:t>aantal </a:t>
                </a:r>
                <a:r>
                  <a:rPr lang="nl-BE" sz="1400" dirty="0">
                    <a:solidFill>
                      <a:srgbClr val="FF0000"/>
                    </a:solidFill>
                  </a:rPr>
                  <a:t>0</a:t>
                </a:r>
                <a:r>
                  <a:rPr lang="nl-BE" sz="1400" dirty="0"/>
                  <a:t>’en in rechthoek = een macht van 2</a:t>
                </a:r>
              </a:p>
              <a:p>
                <a:pPr marL="285750" indent="-285750">
                  <a:lnSpc>
                    <a:spcPct val="110000"/>
                  </a:lnSpc>
                  <a:spcAft>
                    <a:spcPts val="200"/>
                  </a:spcAft>
                  <a:buFont typeface="Arial" panose="020B0604020202020204" pitchFamily="34" charset="0"/>
                  <a:buChar char="•"/>
                </a:pPr>
                <a:r>
                  <a:rPr lang="nl-BE" sz="1400" dirty="0"/>
                  <a:t>zo groot mogelijk</a:t>
                </a:r>
              </a:p>
              <a:p>
                <a:pPr marL="285750" indent="-285750">
                  <a:lnSpc>
                    <a:spcPct val="110000"/>
                  </a:lnSpc>
                  <a:spcAft>
                    <a:spcPts val="200"/>
                  </a:spcAft>
                  <a:buFont typeface="Arial" panose="020B0604020202020204" pitchFamily="34" charset="0"/>
                  <a:buChar char="•"/>
                </a:pPr>
                <a:r>
                  <a:rPr lang="nl-BE" sz="1400" dirty="0"/>
                  <a:t>mogen overlappen</a:t>
                </a:r>
              </a:p>
              <a:p>
                <a:pPr marL="285750" indent="-285750">
                  <a:lnSpc>
                    <a:spcPct val="110000"/>
                  </a:lnSpc>
                  <a:spcAft>
                    <a:spcPts val="200"/>
                  </a:spcAft>
                  <a:buFont typeface="Arial" panose="020B0604020202020204" pitchFamily="34" charset="0"/>
                  <a:buChar char="•"/>
                </a:pPr>
                <a:r>
                  <a:rPr lang="nl-BE" sz="1400" dirty="0"/>
                  <a:t>kan over de grenzen gaan (~</a:t>
                </a:r>
                <a:r>
                  <a:rPr lang="nl-BE" sz="1400" dirty="0" err="1"/>
                  <a:t>pac-man</a:t>
                </a:r>
                <a:r>
                  <a:rPr lang="nl-BE" sz="1400" dirty="0"/>
                  <a:t>)</a:t>
                </a:r>
              </a:p>
              <a:p>
                <a:pPr marL="285750" indent="-285750">
                  <a:lnSpc>
                    <a:spcPct val="110000"/>
                  </a:lnSpc>
                  <a:spcAft>
                    <a:spcPts val="200"/>
                  </a:spcAft>
                  <a:buFont typeface="Arial" panose="020B0604020202020204" pitchFamily="34" charset="0"/>
                  <a:buChar char="•"/>
                </a:pPr>
                <a:r>
                  <a:rPr lang="nl-BE" sz="1400" dirty="0"/>
                  <a:t>alle </a:t>
                </a:r>
                <a:r>
                  <a:rPr lang="nl-BE" sz="1400" dirty="0">
                    <a:solidFill>
                      <a:srgbClr val="FF0000"/>
                    </a:solidFill>
                  </a:rPr>
                  <a:t>0</a:t>
                </a:r>
                <a:r>
                  <a:rPr lang="nl-BE" sz="1400" dirty="0"/>
                  <a:t>’en moeten in minstens één rechthoek</a:t>
                </a:r>
              </a:p>
              <a:p>
                <a:pPr>
                  <a:lnSpc>
                    <a:spcPct val="110000"/>
                  </a:lnSpc>
                  <a:spcAft>
                    <a:spcPts val="200"/>
                  </a:spcAft>
                </a:pPr>
                <a:endParaRPr lang="nl-BE" sz="1400" dirty="0"/>
              </a:p>
              <a:p>
                <a:pPr>
                  <a:lnSpc>
                    <a:spcPct val="110000"/>
                  </a:lnSpc>
                  <a:spcAft>
                    <a:spcPts val="200"/>
                  </a:spcAft>
                </a:pPr>
                <a:r>
                  <a:rPr lang="nl-BE" sz="1400" b="1" dirty="0"/>
                  <a:t>Stel de </a:t>
                </a:r>
                <a:r>
                  <a:rPr lang="nl-BE" sz="1400" b="1" dirty="0" err="1"/>
                  <a:t>Boolese</a:t>
                </a:r>
                <a:r>
                  <a:rPr lang="nl-BE" sz="1400" b="1" dirty="0"/>
                  <a:t> uitdrukking op per rechthoek</a:t>
                </a:r>
              </a:p>
              <a:p>
                <a:pPr>
                  <a:lnSpc>
                    <a:spcPct val="110000"/>
                  </a:lnSpc>
                  <a:spcAft>
                    <a:spcPts val="200"/>
                  </a:spcAft>
                </a:pPr>
                <a:r>
                  <a:rPr lang="nl-BE" sz="1400" dirty="0">
                    <a:sym typeface="Wingdings" panose="05000000000000000000" pitchFamily="2" charset="2"/>
                  </a:rPr>
                  <a:t>= </a:t>
                </a:r>
                <a:r>
                  <a:rPr lang="nl-BE" sz="1400" dirty="0">
                    <a:solidFill>
                      <a:srgbClr val="FF0000"/>
                    </a:solidFill>
                    <a:sym typeface="Wingdings" panose="05000000000000000000" pitchFamily="2" charset="2"/>
                  </a:rPr>
                  <a:t>som</a:t>
                </a:r>
                <a:r>
                  <a:rPr lang="nl-BE" sz="1400" dirty="0">
                    <a:sym typeface="Wingdings" panose="05000000000000000000" pitchFamily="2" charset="2"/>
                  </a:rPr>
                  <a:t> van </a:t>
                </a:r>
                <a:r>
                  <a:rPr lang="nl-BE" sz="1400" dirty="0">
                    <a:solidFill>
                      <a:srgbClr val="FF0000"/>
                    </a:solidFill>
                    <a:sym typeface="Wingdings" panose="05000000000000000000" pitchFamily="2" charset="2"/>
                  </a:rPr>
                  <a:t>complement van </a:t>
                </a:r>
                <a:r>
                  <a:rPr lang="nl-BE" sz="1400" dirty="0">
                    <a:sym typeface="Wingdings" panose="05000000000000000000" pitchFamily="2" charset="2"/>
                  </a:rPr>
                  <a:t>letters </a:t>
                </a:r>
                <a:r>
                  <a:rPr lang="nl-BE" sz="1400" dirty="0"/>
                  <a:t>die op slechts </a:t>
                </a:r>
                <a:br>
                  <a:rPr lang="nl-BE" sz="1400" dirty="0"/>
                </a:br>
                <a:r>
                  <a:rPr lang="nl-BE" sz="1400" dirty="0"/>
                  <a:t>1 manier voorkomen (met </a:t>
                </a:r>
                <a:r>
                  <a:rPr lang="nl-BE" sz="1400" u="sng" dirty="0"/>
                  <a:t>of</a:t>
                </a:r>
                <a:r>
                  <a:rPr lang="nl-BE" sz="1400" dirty="0"/>
                  <a:t> zonder complement)</a:t>
                </a:r>
                <a:br>
                  <a:rPr lang="nl-BE" sz="1400" dirty="0"/>
                </a:br>
                <a:r>
                  <a:rPr lang="nl-BE" sz="1100" i="1" dirty="0"/>
                  <a:t>Voor een rooster van </a:t>
                </a:r>
                <a14:m>
                  <m:oMath xmlns:m="http://schemas.openxmlformats.org/officeDocument/2006/math">
                    <m:sSup>
                      <m:sSupPr>
                        <m:ctrlPr>
                          <a:rPr lang="nl-BE" sz="1100" b="0" i="1" smtClean="0">
                            <a:latin typeface="Cambria Math" panose="02040503050406030204" pitchFamily="18" charset="0"/>
                          </a:rPr>
                        </m:ctrlPr>
                      </m:sSupPr>
                      <m:e>
                        <m:r>
                          <a:rPr lang="nl-BE" sz="1100" b="0" i="1" smtClean="0">
                            <a:latin typeface="Cambria Math" panose="02040503050406030204" pitchFamily="18" charset="0"/>
                          </a:rPr>
                          <m:t>2</m:t>
                        </m:r>
                      </m:e>
                      <m:sup>
                        <m:r>
                          <a:rPr lang="nl-BE" sz="1100" b="0" i="1" smtClean="0">
                            <a:latin typeface="Cambria Math" panose="02040503050406030204" pitchFamily="18" charset="0"/>
                          </a:rPr>
                          <m:t>𝑛</m:t>
                        </m:r>
                      </m:sup>
                    </m:sSup>
                  </m:oMath>
                </a14:m>
                <a:r>
                  <a:rPr lang="nl-BE" sz="1100" i="1" dirty="0"/>
                  <a:t> vakjes en een rechthoek met </a:t>
                </a:r>
                <a14:m>
                  <m:oMath xmlns:m="http://schemas.openxmlformats.org/officeDocument/2006/math">
                    <m:sSup>
                      <m:sSupPr>
                        <m:ctrlPr>
                          <a:rPr lang="nl-BE" sz="1100" b="0" i="1" smtClean="0">
                            <a:latin typeface="Cambria Math" panose="02040503050406030204" pitchFamily="18" charset="0"/>
                          </a:rPr>
                        </m:ctrlPr>
                      </m:sSupPr>
                      <m:e>
                        <m:r>
                          <a:rPr lang="nl-BE" sz="1100" b="0" i="1" smtClean="0">
                            <a:latin typeface="Cambria Math" panose="02040503050406030204" pitchFamily="18" charset="0"/>
                          </a:rPr>
                          <m:t>2</m:t>
                        </m:r>
                      </m:e>
                      <m:sup>
                        <m:r>
                          <a:rPr lang="nl-BE" sz="1100" b="0" i="1" smtClean="0">
                            <a:latin typeface="Cambria Math" panose="02040503050406030204" pitchFamily="18" charset="0"/>
                          </a:rPr>
                          <m:t>𝑚</m:t>
                        </m:r>
                      </m:sup>
                    </m:sSup>
                  </m:oMath>
                </a14:m>
                <a:r>
                  <a:rPr lang="nl-BE" sz="1100" i="1" dirty="0"/>
                  <a:t> </a:t>
                </a:r>
                <a:r>
                  <a:rPr lang="nl-BE" sz="1100" i="1" dirty="0">
                    <a:solidFill>
                      <a:srgbClr val="FF0000"/>
                    </a:solidFill>
                  </a:rPr>
                  <a:t>nullen</a:t>
                </a:r>
                <a:r>
                  <a:rPr lang="nl-BE" sz="1100" i="1" dirty="0"/>
                  <a:t> </a:t>
                </a:r>
                <a:br>
                  <a:rPr lang="nl-BE" sz="1100" i="1" dirty="0"/>
                </a:br>
                <a:r>
                  <a:rPr lang="nl-BE" sz="1100" i="1" dirty="0"/>
                  <a:t>zou je een term met </a:t>
                </a:r>
                <a14:m>
                  <m:oMath xmlns:m="http://schemas.openxmlformats.org/officeDocument/2006/math">
                    <m:r>
                      <a:rPr lang="nl-BE" sz="1100" b="0" i="1" smtClean="0">
                        <a:latin typeface="Cambria Math" panose="02040503050406030204" pitchFamily="18" charset="0"/>
                      </a:rPr>
                      <m:t>𝑛</m:t>
                    </m:r>
                    <m:r>
                      <a:rPr lang="nl-BE" sz="1100" b="0" i="1" smtClean="0">
                        <a:latin typeface="Cambria Math" panose="02040503050406030204" pitchFamily="18" charset="0"/>
                      </a:rPr>
                      <m:t>−</m:t>
                    </m:r>
                    <m:r>
                      <a:rPr lang="nl-BE" sz="1100" b="0" i="1" smtClean="0">
                        <a:latin typeface="Cambria Math" panose="02040503050406030204" pitchFamily="18" charset="0"/>
                      </a:rPr>
                      <m:t>𝑚</m:t>
                    </m:r>
                  </m:oMath>
                </a14:m>
                <a:r>
                  <a:rPr lang="nl-BE" sz="1100" i="1" dirty="0"/>
                  <a:t> factoren moeten vinden!</a:t>
                </a:r>
              </a:p>
              <a:p>
                <a:pPr>
                  <a:lnSpc>
                    <a:spcPct val="110000"/>
                  </a:lnSpc>
                  <a:spcAft>
                    <a:spcPts val="200"/>
                  </a:spcAft>
                </a:pPr>
                <a:endParaRPr lang="nl-BE" sz="1100" i="1" dirty="0"/>
              </a:p>
              <a:p>
                <a:pPr>
                  <a:lnSpc>
                    <a:spcPct val="110000"/>
                  </a:lnSpc>
                  <a:spcAft>
                    <a:spcPts val="200"/>
                  </a:spcAft>
                </a:pPr>
                <a:r>
                  <a:rPr lang="nl-BE" sz="1400" dirty="0">
                    <a:sym typeface="Wingdings" panose="05000000000000000000" pitchFamily="2" charset="2"/>
                  </a:rPr>
                  <a:t> </a:t>
                </a:r>
                <a:r>
                  <a:rPr lang="nl-BE" sz="1400" b="1" dirty="0"/>
                  <a:t>Vereenvoudigde uitdrukking </a:t>
                </a:r>
                <a:r>
                  <a:rPr lang="nl-BE" sz="1400" dirty="0"/>
                  <a:t>= </a:t>
                </a:r>
                <a:r>
                  <a:rPr lang="nl-BE" sz="1400" dirty="0">
                    <a:solidFill>
                      <a:srgbClr val="FF0000"/>
                    </a:solidFill>
                  </a:rPr>
                  <a:t>product</a:t>
                </a:r>
                <a:r>
                  <a:rPr lang="nl-BE" sz="1400" dirty="0"/>
                  <a:t> van uitdrukkingen per rechthoek</a:t>
                </a:r>
              </a:p>
            </p:txBody>
          </p:sp>
        </mc:Choice>
        <mc:Fallback xmlns="">
          <p:sp>
            <p:nvSpPr>
              <p:cNvPr id="8" name="TextBox 7">
                <a:extLst>
                  <a:ext uri="{FF2B5EF4-FFF2-40B4-BE49-F238E27FC236}">
                    <a16:creationId xmlns:a16="http://schemas.microsoft.com/office/drawing/2014/main" id="{3A802682-B7E3-247E-7FB1-C6059D359A58}"/>
                  </a:ext>
                </a:extLst>
              </p:cNvPr>
              <p:cNvSpPr txBox="1">
                <a:spLocks noRot="1" noChangeAspect="1" noMove="1" noResize="1" noEditPoints="1" noAdjustHandles="1" noChangeArrowheads="1" noChangeShapeType="1" noTextEdit="1"/>
              </p:cNvSpPr>
              <p:nvPr/>
            </p:nvSpPr>
            <p:spPr>
              <a:xfrm>
                <a:off x="685801" y="956542"/>
                <a:ext cx="7350932" cy="3761351"/>
              </a:xfrm>
              <a:prstGeom prst="rect">
                <a:avLst/>
              </a:prstGeom>
              <a:blipFill>
                <a:blip r:embed="rId2"/>
                <a:stretch>
                  <a:fillRect l="-249" b="-648"/>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nvGraphicFramePr>
            <p:xfrm>
              <a:off x="5963117" y="912812"/>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2442408075"/>
                  </p:ext>
                </p:extLst>
              </p:nvPr>
            </p:nvGraphicFramePr>
            <p:xfrm>
              <a:off x="5963117" y="912812"/>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7826" r="-301087"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197826" r="-201087"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297826" r="-101087"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397826" r="-1087" b="-403226"/>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1087" r="-410000" b="-307609"/>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198925" r="-410000" b="-204301"/>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02174" r="-410000" b="-106522"/>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97849" r="-410000" b="-5376"/>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959152342"/>
                      </a:ext>
                    </a:extLst>
                  </a:tr>
                </a:tbl>
              </a:graphicData>
            </a:graphic>
          </p:graphicFrame>
        </mc:Fallback>
      </mc:AlternateContent>
      <p:sp>
        <p:nvSpPr>
          <p:cNvPr id="6" name="Rechthoek 5">
            <a:extLst>
              <a:ext uri="{FF2B5EF4-FFF2-40B4-BE49-F238E27FC236}">
                <a16:creationId xmlns:a16="http://schemas.microsoft.com/office/drawing/2014/main" id="{269D126A-EEB7-2E22-CCED-E1EBDEE715FF}"/>
              </a:ext>
            </a:extLst>
          </p:cNvPr>
          <p:cNvSpPr/>
          <p:nvPr/>
        </p:nvSpPr>
        <p:spPr>
          <a:xfrm>
            <a:off x="6624931" y="2058135"/>
            <a:ext cx="401703" cy="1002453"/>
          </a:xfrm>
          <a:prstGeom prst="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8A5A0A14-D707-4E21-1C45-36B869C1C250}"/>
              </a:ext>
            </a:extLst>
          </p:cNvPr>
          <p:cNvSpPr/>
          <p:nvPr/>
        </p:nvSpPr>
        <p:spPr>
          <a:xfrm>
            <a:off x="8266805" y="2601039"/>
            <a:ext cx="401703" cy="1002453"/>
          </a:xfrm>
          <a:prstGeom prst="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12" name="Tekstvak 11">
                <a:extLst>
                  <a:ext uri="{FF2B5EF4-FFF2-40B4-BE49-F238E27FC236}">
                    <a16:creationId xmlns:a16="http://schemas.microsoft.com/office/drawing/2014/main" id="{2D8E904C-1A12-7BDB-D45F-C0B782367A6D}"/>
                  </a:ext>
                </a:extLst>
              </p:cNvPr>
              <p:cNvSpPr txBox="1"/>
              <p:nvPr/>
            </p:nvSpPr>
            <p:spPr>
              <a:xfrm>
                <a:off x="5248098" y="3751730"/>
                <a:ext cx="13782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BE" b="0" i="1" smtClean="0">
                          <a:solidFill>
                            <a:schemeClr val="bg1"/>
                          </a:solidFill>
                          <a:latin typeface="Cambria Math" panose="02040503050406030204" pitchFamily="18" charset="0"/>
                        </a:rPr>
                        <m:t>(</m:t>
                      </m:r>
                      <m:acc>
                        <m:accPr>
                          <m:chr m:val="̅"/>
                          <m:ctrlPr>
                            <a:rPr lang="nl-BE" i="1">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𝑦</m:t>
                          </m:r>
                        </m:e>
                      </m:acc>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𝑧</m:t>
                      </m:r>
                      <m:r>
                        <a:rPr lang="nl-BE"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𝑢</m:t>
                      </m:r>
                      <m:r>
                        <a:rPr lang="nl-BE" b="0" i="1" smtClean="0">
                          <a:solidFill>
                            <a:schemeClr val="bg1"/>
                          </a:solidFill>
                          <a:latin typeface="Cambria Math" panose="02040503050406030204" pitchFamily="18" charset="0"/>
                        </a:rPr>
                        <m:t>)</m:t>
                      </m:r>
                    </m:oMath>
                  </m:oMathPara>
                </a14:m>
                <a:endParaRPr lang="nl-BE" dirty="0">
                  <a:solidFill>
                    <a:schemeClr val="bg1"/>
                  </a:solidFill>
                </a:endParaRPr>
              </a:p>
            </p:txBody>
          </p:sp>
        </mc:Choice>
        <mc:Fallback xmlns="">
          <p:sp>
            <p:nvSpPr>
              <p:cNvPr id="12" name="Tekstvak 11">
                <a:extLst>
                  <a:ext uri="{FF2B5EF4-FFF2-40B4-BE49-F238E27FC236}">
                    <a16:creationId xmlns:a16="http://schemas.microsoft.com/office/drawing/2014/main" id="{2D8E904C-1A12-7BDB-D45F-C0B782367A6D}"/>
                  </a:ext>
                </a:extLst>
              </p:cNvPr>
              <p:cNvSpPr txBox="1">
                <a:spLocks noRot="1" noChangeAspect="1" noMove="1" noResize="1" noEditPoints="1" noAdjustHandles="1" noChangeArrowheads="1" noChangeShapeType="1" noTextEdit="1"/>
              </p:cNvSpPr>
              <p:nvPr/>
            </p:nvSpPr>
            <p:spPr>
              <a:xfrm>
                <a:off x="5248098" y="3751730"/>
                <a:ext cx="1378262" cy="369332"/>
              </a:xfrm>
              <a:prstGeom prst="rect">
                <a:avLst/>
              </a:prstGeom>
              <a:blipFill>
                <a:blip r:embed="rId4"/>
                <a:stretch>
                  <a:fillRect b="-14754"/>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3" name="Tekstvak 12">
                <a:extLst>
                  <a:ext uri="{FF2B5EF4-FFF2-40B4-BE49-F238E27FC236}">
                    <a16:creationId xmlns:a16="http://schemas.microsoft.com/office/drawing/2014/main" id="{C612E27F-2A42-0589-F023-787B22835894}"/>
                  </a:ext>
                </a:extLst>
              </p:cNvPr>
              <p:cNvSpPr txBox="1"/>
              <p:nvPr/>
            </p:nvSpPr>
            <p:spPr>
              <a:xfrm>
                <a:off x="6456287" y="3753646"/>
                <a:ext cx="1399486" cy="369332"/>
              </a:xfrm>
              <a:prstGeom prst="rect">
                <a:avLst/>
              </a:prstGeom>
              <a:noFill/>
            </p:spPr>
            <p:txBody>
              <a:bodyPr wrap="none" rtlCol="0">
                <a:spAutoFit/>
              </a:bodyPr>
              <a:lstStyle/>
              <a:p>
                <a14:m>
                  <m:oMath xmlns:m="http://schemas.openxmlformats.org/officeDocument/2006/math">
                    <m:r>
                      <a:rPr lang="nl-BE" b="0" i="1" smtClean="0">
                        <a:solidFill>
                          <a:schemeClr val="tx1"/>
                        </a:solidFill>
                        <a:latin typeface="Cambria Math" panose="02040503050406030204" pitchFamily="18" charset="0"/>
                      </a:rPr>
                      <m:t>⋅</m:t>
                    </m:r>
                    <m:r>
                      <a:rPr lang="nl-BE" b="0" i="1" smtClean="0">
                        <a:solidFill>
                          <a:srgbClr val="00B0F0"/>
                        </a:solidFill>
                        <a:latin typeface="Cambria Math" panose="02040503050406030204" pitchFamily="18" charset="0"/>
                      </a:rPr>
                      <m:t>(</m:t>
                    </m:r>
                    <m:acc>
                      <m:accPr>
                        <m:chr m:val="̅"/>
                        <m:ctrlPr>
                          <a:rPr lang="nl-BE" i="1">
                            <a:solidFill>
                              <a:srgbClr val="00B0F0"/>
                            </a:solidFill>
                            <a:latin typeface="Cambria Math" panose="02040503050406030204" pitchFamily="18" charset="0"/>
                          </a:rPr>
                        </m:ctrlPr>
                      </m:accPr>
                      <m:e>
                        <m:r>
                          <a:rPr lang="en-US" b="0" i="1" smtClean="0">
                            <a:solidFill>
                              <a:srgbClr val="00B0F0"/>
                            </a:solidFill>
                            <a:latin typeface="Cambria Math" panose="02040503050406030204" pitchFamily="18" charset="0"/>
                          </a:rPr>
                          <m:t>𝑥</m:t>
                        </m:r>
                      </m:e>
                    </m:acc>
                    <m:r>
                      <a:rPr lang="nl-BE" i="1">
                        <a:solidFill>
                          <a:srgbClr val="00B0F0"/>
                        </a:solidFill>
                        <a:latin typeface="Cambria Math" panose="02040503050406030204" pitchFamily="18" charset="0"/>
                      </a:rPr>
                      <m:t>+</m:t>
                    </m:r>
                    <m:acc>
                      <m:accPr>
                        <m:chr m:val="̅"/>
                        <m:ctrlPr>
                          <a:rPr lang="nl-BE" b="0" i="1" smtClean="0">
                            <a:solidFill>
                              <a:srgbClr val="00B0F0"/>
                            </a:solidFill>
                            <a:latin typeface="Cambria Math" panose="02040503050406030204" pitchFamily="18" charset="0"/>
                          </a:rPr>
                        </m:ctrlPr>
                      </m:accPr>
                      <m:e>
                        <m:r>
                          <a:rPr lang="en-US" b="0" i="1" smtClean="0">
                            <a:solidFill>
                              <a:srgbClr val="00B0F0"/>
                            </a:solidFill>
                            <a:latin typeface="Cambria Math" panose="02040503050406030204" pitchFamily="18" charset="0"/>
                          </a:rPr>
                          <m:t>𝑧</m:t>
                        </m:r>
                      </m:e>
                    </m:acc>
                    <m:r>
                      <a:rPr lang="nl-BE"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𝑢</m:t>
                    </m:r>
                  </m:oMath>
                </a14:m>
                <a:r>
                  <a:rPr lang="nl-BE" dirty="0">
                    <a:solidFill>
                      <a:srgbClr val="00B0F0"/>
                    </a:solidFill>
                  </a:rPr>
                  <a:t>)</a:t>
                </a:r>
                <a:endParaRPr lang="nl-BE" dirty="0">
                  <a:solidFill>
                    <a:srgbClr val="FF0000"/>
                  </a:solidFill>
                </a:endParaRPr>
              </a:p>
            </p:txBody>
          </p:sp>
        </mc:Choice>
        <mc:Fallback xmlns="">
          <p:sp>
            <p:nvSpPr>
              <p:cNvPr id="13" name="Tekstvak 12">
                <a:extLst>
                  <a:ext uri="{FF2B5EF4-FFF2-40B4-BE49-F238E27FC236}">
                    <a16:creationId xmlns:a16="http://schemas.microsoft.com/office/drawing/2014/main" id="{C612E27F-2A42-0589-F023-787B22835894}"/>
                  </a:ext>
                </a:extLst>
              </p:cNvPr>
              <p:cNvSpPr txBox="1">
                <a:spLocks noRot="1" noChangeAspect="1" noMove="1" noResize="1" noEditPoints="1" noAdjustHandles="1" noChangeArrowheads="1" noChangeShapeType="1" noTextEdit="1"/>
              </p:cNvSpPr>
              <p:nvPr/>
            </p:nvSpPr>
            <p:spPr>
              <a:xfrm>
                <a:off x="6456287" y="3753646"/>
                <a:ext cx="1399486" cy="369332"/>
              </a:xfrm>
              <a:prstGeom prst="rect">
                <a:avLst/>
              </a:prstGeom>
              <a:blipFill>
                <a:blip r:embed="rId5"/>
                <a:stretch>
                  <a:fillRect t="-8333" r="-3913" b="-28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4" name="Tekstvak 13">
                <a:extLst>
                  <a:ext uri="{FF2B5EF4-FFF2-40B4-BE49-F238E27FC236}">
                    <a16:creationId xmlns:a16="http://schemas.microsoft.com/office/drawing/2014/main" id="{F21F2112-0593-DFC9-CFE1-16D88A7DA099}"/>
                  </a:ext>
                </a:extLst>
              </p:cNvPr>
              <p:cNvSpPr txBox="1"/>
              <p:nvPr/>
            </p:nvSpPr>
            <p:spPr>
              <a:xfrm>
                <a:off x="7711665" y="3750744"/>
                <a:ext cx="1597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BE" i="1" smtClean="0">
                          <a:latin typeface="Cambria Math" panose="02040503050406030204" pitchFamily="18" charset="0"/>
                        </a:rPr>
                        <m:t>⋅</m:t>
                      </m:r>
                      <m:r>
                        <a:rPr lang="nl-BE" b="0" i="0" smtClean="0">
                          <a:solidFill>
                            <a:srgbClr val="92D050"/>
                          </a:solidFill>
                          <a:latin typeface="Cambria Math" panose="02040503050406030204" pitchFamily="18" charset="0"/>
                        </a:rPr>
                        <m:t>(</m:t>
                      </m:r>
                      <m:r>
                        <a:rPr lang="en-US" b="0" i="1" smtClean="0">
                          <a:solidFill>
                            <a:srgbClr val="92D050"/>
                          </a:solidFill>
                          <a:latin typeface="Cambria Math" panose="02040503050406030204" pitchFamily="18" charset="0"/>
                        </a:rPr>
                        <m:t>𝑦</m:t>
                      </m:r>
                      <m:r>
                        <a:rPr lang="en-US" b="0" i="1" smtClean="0">
                          <a:solidFill>
                            <a:srgbClr val="92D050"/>
                          </a:solidFill>
                          <a:latin typeface="Cambria Math" panose="02040503050406030204" pitchFamily="18" charset="0"/>
                        </a:rPr>
                        <m:t>+</m:t>
                      </m:r>
                      <m:acc>
                        <m:accPr>
                          <m:chr m:val="̅"/>
                          <m:ctrlPr>
                            <a:rPr lang="nl-BE" b="0" i="1" smtClean="0">
                              <a:solidFill>
                                <a:srgbClr val="92D050"/>
                              </a:solidFill>
                              <a:latin typeface="Cambria Math" panose="02040503050406030204" pitchFamily="18" charset="0"/>
                            </a:rPr>
                          </m:ctrlPr>
                        </m:accPr>
                        <m:e>
                          <m:r>
                            <a:rPr lang="en-US" b="0" i="1" smtClean="0">
                              <a:solidFill>
                                <a:srgbClr val="92D050"/>
                              </a:solidFill>
                              <a:latin typeface="Cambria Math" panose="02040503050406030204" pitchFamily="18" charset="0"/>
                            </a:rPr>
                            <m:t>𝑧</m:t>
                          </m:r>
                        </m:e>
                      </m:acc>
                      <m:r>
                        <a:rPr lang="nl-BE" b="0" i="1" smtClean="0">
                          <a:solidFill>
                            <a:srgbClr val="92D050"/>
                          </a:solidFill>
                          <a:latin typeface="Cambria Math" panose="02040503050406030204" pitchFamily="18" charset="0"/>
                        </a:rPr>
                        <m:t>+</m:t>
                      </m:r>
                      <m:acc>
                        <m:accPr>
                          <m:chr m:val="̅"/>
                          <m:ctrlPr>
                            <a:rPr lang="nl-BE" b="0" i="1" smtClean="0">
                              <a:solidFill>
                                <a:srgbClr val="92D050"/>
                              </a:solidFill>
                              <a:latin typeface="Cambria Math" panose="02040503050406030204" pitchFamily="18" charset="0"/>
                            </a:rPr>
                          </m:ctrlPr>
                        </m:accPr>
                        <m:e>
                          <m:r>
                            <a:rPr lang="en-US" b="0" i="1" smtClean="0">
                              <a:solidFill>
                                <a:srgbClr val="92D050"/>
                              </a:solidFill>
                              <a:latin typeface="Cambria Math" panose="02040503050406030204" pitchFamily="18" charset="0"/>
                            </a:rPr>
                            <m:t>𝑢</m:t>
                          </m:r>
                        </m:e>
                      </m:acc>
                      <m:r>
                        <a:rPr lang="nl-BE" b="0" i="1" smtClean="0">
                          <a:solidFill>
                            <a:srgbClr val="92D050"/>
                          </a:solidFill>
                          <a:latin typeface="Cambria Math" panose="02040503050406030204" pitchFamily="18" charset="0"/>
                        </a:rPr>
                        <m:t>)</m:t>
                      </m:r>
                    </m:oMath>
                  </m:oMathPara>
                </a14:m>
                <a:endParaRPr lang="nl-BE" dirty="0">
                  <a:solidFill>
                    <a:srgbClr val="FF0000"/>
                  </a:solidFill>
                </a:endParaRPr>
              </a:p>
            </p:txBody>
          </p:sp>
        </mc:Choice>
        <mc:Fallback xmlns="">
          <p:sp>
            <p:nvSpPr>
              <p:cNvPr id="14" name="Tekstvak 13">
                <a:extLst>
                  <a:ext uri="{FF2B5EF4-FFF2-40B4-BE49-F238E27FC236}">
                    <a16:creationId xmlns:a16="http://schemas.microsoft.com/office/drawing/2014/main" id="{F21F2112-0593-DFC9-CFE1-16D88A7DA099}"/>
                  </a:ext>
                </a:extLst>
              </p:cNvPr>
              <p:cNvSpPr txBox="1">
                <a:spLocks noRot="1" noChangeAspect="1" noMove="1" noResize="1" noEditPoints="1" noAdjustHandles="1" noChangeArrowheads="1" noChangeShapeType="1" noTextEdit="1"/>
              </p:cNvSpPr>
              <p:nvPr/>
            </p:nvSpPr>
            <p:spPr>
              <a:xfrm>
                <a:off x="7711665" y="3750744"/>
                <a:ext cx="1597033" cy="369332"/>
              </a:xfrm>
              <a:prstGeom prst="rect">
                <a:avLst/>
              </a:prstGeom>
              <a:blipFill>
                <a:blip r:embed="rId6"/>
                <a:stretch>
                  <a:fillRect r="-3435" b="-14754"/>
                </a:stretch>
              </a:blipFill>
            </p:spPr>
            <p:txBody>
              <a:bodyPr/>
              <a:lstStyle/>
              <a:p>
                <a:r>
                  <a:rPr lang="nl-BE">
                    <a:noFill/>
                  </a:rPr>
                  <a:t> </a:t>
                </a:r>
              </a:p>
            </p:txBody>
          </p:sp>
        </mc:Fallback>
      </mc:AlternateContent>
      <p:sp>
        <p:nvSpPr>
          <p:cNvPr id="15" name="Title 1">
            <a:extLst>
              <a:ext uri="{FF2B5EF4-FFF2-40B4-BE49-F238E27FC236}">
                <a16:creationId xmlns:a16="http://schemas.microsoft.com/office/drawing/2014/main" id="{5ED22312-B3B0-6746-51B4-C085AAC44298}"/>
              </a:ext>
            </a:extLst>
          </p:cNvPr>
          <p:cNvSpPr txBox="1">
            <a:spLocks/>
          </p:cNvSpPr>
          <p:nvPr/>
        </p:nvSpPr>
        <p:spPr>
          <a:xfrm>
            <a:off x="685800" y="284559"/>
            <a:ext cx="7772400" cy="877898"/>
          </a:xfrm>
          <a:prstGeom prst="rect">
            <a:avLst/>
          </a:prstGeom>
        </p:spPr>
        <p:txBody>
          <a:bodyPr vert="horz" lIns="91440" tIns="45720" rIns="91440" bIns="45720" rtlCol="0" anchor="t" anchorCtr="0">
            <a:normAutofit fontScale="625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5.3 Vereenvoudigen: algoritme</a:t>
            </a:r>
          </a:p>
          <a:p>
            <a:pPr>
              <a:lnSpc>
                <a:spcPct val="120000"/>
              </a:lnSpc>
            </a:pPr>
            <a:r>
              <a:rPr lang="nl-BE" dirty="0">
                <a:solidFill>
                  <a:schemeClr val="accent1"/>
                </a:solidFill>
                <a:latin typeface="Montserrat ExtraBold" pitchFamily="2" charset="-94"/>
              </a:rPr>
              <a:t>Methode 2: Met </a:t>
            </a:r>
            <a:r>
              <a:rPr lang="nl-BE" dirty="0">
                <a:solidFill>
                  <a:srgbClr val="FF0000"/>
                </a:solidFill>
                <a:latin typeface="Montserrat ExtraBold" pitchFamily="2" charset="-94"/>
              </a:rPr>
              <a:t>maximale</a:t>
            </a:r>
            <a:r>
              <a:rPr lang="nl-BE" dirty="0">
                <a:solidFill>
                  <a:schemeClr val="accent1"/>
                </a:solidFill>
                <a:latin typeface="Montserrat ExtraBold" pitchFamily="2" charset="-94"/>
              </a:rPr>
              <a:t> uitdrukkingen </a:t>
            </a:r>
          </a:p>
        </p:txBody>
      </p:sp>
      <p:sp>
        <p:nvSpPr>
          <p:cNvPr id="2" name="Freeform: Shape 1">
            <a:extLst>
              <a:ext uri="{FF2B5EF4-FFF2-40B4-BE49-F238E27FC236}">
                <a16:creationId xmlns:a16="http://schemas.microsoft.com/office/drawing/2014/main" id="{9224A2CE-5D31-CFFF-82E5-C701A0D831DB}"/>
              </a:ext>
            </a:extLst>
          </p:cNvPr>
          <p:cNvSpPr/>
          <p:nvPr/>
        </p:nvSpPr>
        <p:spPr>
          <a:xfrm rot="5400000" flipH="1">
            <a:off x="7693049" y="1501295"/>
            <a:ext cx="483725" cy="504169"/>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Freeform: Shape 2">
            <a:extLst>
              <a:ext uri="{FF2B5EF4-FFF2-40B4-BE49-F238E27FC236}">
                <a16:creationId xmlns:a16="http://schemas.microsoft.com/office/drawing/2014/main" id="{54B976C5-B23E-840C-BD55-70CA259F5030}"/>
              </a:ext>
            </a:extLst>
          </p:cNvPr>
          <p:cNvSpPr/>
          <p:nvPr/>
        </p:nvSpPr>
        <p:spPr>
          <a:xfrm rot="16200000" flipH="1" flipV="1">
            <a:off x="7703460" y="3180480"/>
            <a:ext cx="483725" cy="504169"/>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ext Placeholder 9">
            <a:extLst>
              <a:ext uri="{FF2B5EF4-FFF2-40B4-BE49-F238E27FC236}">
                <a16:creationId xmlns:a16="http://schemas.microsoft.com/office/drawing/2014/main" id="{27FADF37-B8EE-F8A0-8762-35BA91297658}"/>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p:spTree>
    <p:extLst>
      <p:ext uri="{BB962C8B-B14F-4D97-AF65-F5344CB8AC3E}">
        <p14:creationId xmlns:p14="http://schemas.microsoft.com/office/powerpoint/2010/main" val="6681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p:bldP spid="13" grpId="0"/>
      <p:bldP spid="14" grpId="0"/>
      <p:bldP spid="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1339535037"/>
                  </p:ext>
                </p:extLst>
              </p:nvPr>
            </p:nvGraphicFramePr>
            <p:xfrm>
              <a:off x="749873" y="2190759"/>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1339535037"/>
                  </p:ext>
                </p:extLst>
              </p:nvPr>
            </p:nvGraphicFramePr>
            <p:xfrm>
              <a:off x="749873" y="2190759"/>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7826" r="-301087" b="-402151"/>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197826" r="-201087" b="-402151"/>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297826" r="-101087" b="-402151"/>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397826" r="-1087" b="-402151"/>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1087" r="-410000" b="-306522"/>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198925" r="-410000" b="-203226"/>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02174" r="-410000" b="-105435"/>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97849" r="-410000" b="-4301"/>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Fallback>
      </mc:AlternateContent>
      <mc:AlternateContent xmlns:mc="http://schemas.openxmlformats.org/markup-compatibility/2006" xmlns:a14="http://schemas.microsoft.com/office/drawing/2010/main">
        <mc:Choice Requires="a14">
          <p:sp>
            <p:nvSpPr>
              <p:cNvPr id="12" name="Tekstvak 11">
                <a:extLst>
                  <a:ext uri="{FF2B5EF4-FFF2-40B4-BE49-F238E27FC236}">
                    <a16:creationId xmlns:a16="http://schemas.microsoft.com/office/drawing/2014/main" id="{2D8E904C-1A12-7BDB-D45F-C0B782367A6D}"/>
                  </a:ext>
                </a:extLst>
              </p:cNvPr>
              <p:cNvSpPr txBox="1"/>
              <p:nvPr/>
            </p:nvSpPr>
            <p:spPr>
              <a:xfrm>
                <a:off x="4474502" y="3118583"/>
                <a:ext cx="22025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BE" i="1" dirty="0" smtClean="0">
                          <a:latin typeface="Cambria Math" panose="02040503050406030204" pitchFamily="18" charset="0"/>
                          <a:cs typeface="Cambria"/>
                        </a:rPr>
                        <m:t>𝑓</m:t>
                      </m:r>
                      <m:d>
                        <m:dPr>
                          <m:ctrlPr>
                            <a:rPr lang="nl-BE" i="1" dirty="0">
                              <a:latin typeface="Cambria Math" panose="02040503050406030204" pitchFamily="18" charset="0"/>
                              <a:cs typeface="Cambria"/>
                            </a:rPr>
                          </m:ctrlPr>
                        </m:dPr>
                        <m:e>
                          <m:r>
                            <a:rPr lang="nl-BE" i="1" dirty="0">
                              <a:latin typeface="Cambria Math" panose="02040503050406030204" pitchFamily="18" charset="0"/>
                              <a:cs typeface="Cambria"/>
                            </a:rPr>
                            <m:t>𝑥</m:t>
                          </m:r>
                          <m:r>
                            <a:rPr lang="nl-BE" i="1" dirty="0">
                              <a:latin typeface="Cambria Math" panose="02040503050406030204" pitchFamily="18" charset="0"/>
                              <a:cs typeface="Cambria"/>
                            </a:rPr>
                            <m:t>, </m:t>
                          </m:r>
                          <m:r>
                            <a:rPr lang="nl-BE" i="1" dirty="0">
                              <a:latin typeface="Cambria Math" panose="02040503050406030204" pitchFamily="18" charset="0"/>
                              <a:cs typeface="Cambria"/>
                            </a:rPr>
                            <m:t>𝑦</m:t>
                          </m:r>
                          <m:r>
                            <a:rPr lang="nl-BE" i="1" dirty="0">
                              <a:latin typeface="Cambria Math" panose="02040503050406030204" pitchFamily="18" charset="0"/>
                              <a:cs typeface="Cambria"/>
                            </a:rPr>
                            <m:t>, </m:t>
                          </m:r>
                          <m:r>
                            <a:rPr lang="nl-BE" i="1" dirty="0">
                              <a:latin typeface="Cambria Math" panose="02040503050406030204" pitchFamily="18" charset="0"/>
                              <a:cs typeface="Cambria"/>
                            </a:rPr>
                            <m:t>𝑧</m:t>
                          </m:r>
                          <m:r>
                            <a:rPr lang="en-US" b="0" i="1" dirty="0" smtClean="0">
                              <a:latin typeface="Cambria Math" panose="02040503050406030204" pitchFamily="18" charset="0"/>
                              <a:cs typeface="Cambria"/>
                            </a:rPr>
                            <m:t>,</m:t>
                          </m:r>
                          <m:r>
                            <a:rPr lang="en-US" b="0" i="1" dirty="0" smtClean="0">
                              <a:latin typeface="Cambria Math" panose="02040503050406030204" pitchFamily="18" charset="0"/>
                              <a:cs typeface="Cambria"/>
                            </a:rPr>
                            <m:t>𝑢</m:t>
                          </m:r>
                        </m:e>
                      </m:d>
                      <m:r>
                        <a:rPr lang="nl-BE" b="0" i="1" dirty="0" smtClean="0">
                          <a:latin typeface="Cambria Math" panose="02040503050406030204" pitchFamily="18" charset="0"/>
                          <a:cs typeface="Cambria"/>
                        </a:rPr>
                        <m:t>=</m:t>
                      </m:r>
                      <m:acc>
                        <m:accPr>
                          <m:chr m:val="̅"/>
                          <m:ctrlPr>
                            <a:rPr lang="nl-BE" b="0" i="1" smtClean="0">
                              <a:solidFill>
                                <a:srgbClr val="92D050"/>
                              </a:solidFill>
                              <a:latin typeface="Cambria Math" panose="02040503050406030204" pitchFamily="18" charset="0"/>
                            </a:rPr>
                          </m:ctrlPr>
                        </m:accPr>
                        <m:e>
                          <m:r>
                            <a:rPr lang="en-US" b="0" i="1" smtClean="0">
                              <a:solidFill>
                                <a:srgbClr val="92D050"/>
                              </a:solidFill>
                              <a:latin typeface="Cambria Math" panose="02040503050406030204" pitchFamily="18" charset="0"/>
                            </a:rPr>
                            <m:t>𝑦</m:t>
                          </m:r>
                        </m:e>
                      </m:acc>
                      <m:r>
                        <a:rPr lang="nl-BE" b="0" i="1" smtClean="0">
                          <a:solidFill>
                            <a:schemeClr val="tx1"/>
                          </a:solidFill>
                          <a:latin typeface="Cambria Math" panose="02040503050406030204" pitchFamily="18" charset="0"/>
                        </a:rPr>
                        <m:t>+</m:t>
                      </m:r>
                      <m:r>
                        <a:rPr lang="en-US" i="1">
                          <a:solidFill>
                            <a:schemeClr val="accent4"/>
                          </a:solidFill>
                          <a:latin typeface="Cambria Math" panose="02040503050406030204" pitchFamily="18" charset="0"/>
                        </a:rPr>
                        <m:t>𝑢</m:t>
                      </m:r>
                    </m:oMath>
                  </m:oMathPara>
                </a14:m>
                <a:endParaRPr lang="nl-BE" dirty="0">
                  <a:solidFill>
                    <a:srgbClr val="FF0000"/>
                  </a:solidFill>
                </a:endParaRPr>
              </a:p>
            </p:txBody>
          </p:sp>
        </mc:Choice>
        <mc:Fallback xmlns="">
          <p:sp>
            <p:nvSpPr>
              <p:cNvPr id="12" name="Tekstvak 11">
                <a:extLst>
                  <a:ext uri="{FF2B5EF4-FFF2-40B4-BE49-F238E27FC236}">
                    <a16:creationId xmlns:a16="http://schemas.microsoft.com/office/drawing/2014/main" id="{2D8E904C-1A12-7BDB-D45F-C0B782367A6D}"/>
                  </a:ext>
                </a:extLst>
              </p:cNvPr>
              <p:cNvSpPr txBox="1">
                <a:spLocks noRot="1" noChangeAspect="1" noMove="1" noResize="1" noEditPoints="1" noAdjustHandles="1" noChangeArrowheads="1" noChangeShapeType="1" noTextEdit="1"/>
              </p:cNvSpPr>
              <p:nvPr/>
            </p:nvSpPr>
            <p:spPr>
              <a:xfrm>
                <a:off x="4474502" y="3118583"/>
                <a:ext cx="2202526" cy="369332"/>
              </a:xfrm>
              <a:prstGeom prst="rect">
                <a:avLst/>
              </a:prstGeom>
              <a:blipFill>
                <a:blip r:embed="rId4"/>
                <a:stretch>
                  <a:fillRect b="-15000"/>
                </a:stretch>
              </a:blipFill>
            </p:spPr>
            <p:txBody>
              <a:bodyPr/>
              <a:lstStyle/>
              <a:p>
                <a:r>
                  <a:rPr lang="nl-BE">
                    <a:noFill/>
                  </a:rPr>
                  <a:t> </a:t>
                </a:r>
              </a:p>
            </p:txBody>
          </p:sp>
        </mc:Fallback>
      </mc:AlternateContent>
      <mc:AlternateContent xmlns:mc="http://schemas.openxmlformats.org/markup-compatibility/2006">
        <mc:Choice xmlns:a14="http://schemas.microsoft.com/office/drawing/2010/main" Requires="a14">
          <p:sp>
            <p:nvSpPr>
              <p:cNvPr id="2" name="object 7">
                <a:extLst>
                  <a:ext uri="{FF2B5EF4-FFF2-40B4-BE49-F238E27FC236}">
                    <a16:creationId xmlns:a16="http://schemas.microsoft.com/office/drawing/2014/main" id="{0A871B50-6D96-9788-4E97-F154D595062A}"/>
                  </a:ext>
                </a:extLst>
              </p:cNvPr>
              <p:cNvSpPr txBox="1"/>
              <p:nvPr/>
            </p:nvSpPr>
            <p:spPr>
              <a:xfrm>
                <a:off x="376459" y="1391822"/>
                <a:ext cx="7670261" cy="319318"/>
              </a:xfrm>
              <a:prstGeom prst="rect">
                <a:avLst/>
              </a:prstGeom>
            </p:spPr>
            <p:txBody>
              <a:bodyPr vert="horz" wrap="square" lIns="0" tIns="11430" rIns="0" bIns="0" rtlCol="0">
                <a:spAutoFit/>
              </a:bodyPr>
              <a:lstStyle/>
              <a:p>
                <a:pPr marL="12700">
                  <a:lnSpc>
                    <a:spcPct val="100000"/>
                  </a:lnSpc>
                  <a:spcBef>
                    <a:spcPts val="90"/>
                  </a:spcBef>
                </a:pPr>
                <a14:m>
                  <m:oMathPara xmlns:m="http://schemas.openxmlformats.org/officeDocument/2006/math">
                    <m:oMathParaPr>
                      <m:jc m:val="centerGroup"/>
                    </m:oMathParaPr>
                    <m:oMath xmlns:m="http://schemas.openxmlformats.org/officeDocument/2006/math">
                      <m:r>
                        <a:rPr lang="nl-BE" sz="2000" i="1" dirty="0" smtClean="0">
                          <a:latin typeface="Cambria Math" panose="02040503050406030204" pitchFamily="18" charset="0"/>
                          <a:cs typeface="Cambria"/>
                        </a:rPr>
                        <m:t>𝑓</m:t>
                      </m:r>
                      <m:r>
                        <a:rPr lang="nl-BE" sz="2000" i="1" dirty="0" smtClean="0">
                          <a:latin typeface="Cambria Math" panose="02040503050406030204" pitchFamily="18" charset="0"/>
                          <a:cs typeface="Cambria"/>
                        </a:rPr>
                        <m:t>(</m:t>
                      </m:r>
                      <m:r>
                        <a:rPr lang="nl-BE" sz="2000" i="1" dirty="0" smtClean="0">
                          <a:latin typeface="Cambria Math" panose="02040503050406030204" pitchFamily="18" charset="0"/>
                          <a:cs typeface="Cambria"/>
                        </a:rPr>
                        <m:t>𝑥</m:t>
                      </m:r>
                      <m:r>
                        <a:rPr lang="nl-BE" sz="2000" i="1" dirty="0" smtClean="0">
                          <a:latin typeface="Cambria Math" panose="02040503050406030204" pitchFamily="18" charset="0"/>
                          <a:cs typeface="Cambria"/>
                        </a:rPr>
                        <m:t>, </m:t>
                      </m:r>
                      <m:r>
                        <a:rPr lang="nl-BE" sz="2000" i="1" dirty="0">
                          <a:latin typeface="Cambria Math" panose="02040503050406030204" pitchFamily="18" charset="0"/>
                          <a:cs typeface="Cambria"/>
                        </a:rPr>
                        <m:t>𝑦</m:t>
                      </m:r>
                      <m:r>
                        <a:rPr lang="nl-BE" sz="2000" i="1" dirty="0">
                          <a:latin typeface="Cambria Math" panose="02040503050406030204" pitchFamily="18" charset="0"/>
                          <a:cs typeface="Cambria"/>
                        </a:rPr>
                        <m:t>, </m:t>
                      </m:r>
                      <m:r>
                        <a:rPr lang="nl-BE" sz="2000" i="1" dirty="0" smtClean="0">
                          <a:latin typeface="Cambria Math" panose="02040503050406030204" pitchFamily="18" charset="0"/>
                          <a:cs typeface="Cambria"/>
                        </a:rPr>
                        <m:t>𝑧</m:t>
                      </m:r>
                      <m:r>
                        <a:rPr lang="nl-BE" sz="2000" b="0" i="1" dirty="0" smtClean="0">
                          <a:latin typeface="Cambria Math" panose="02040503050406030204" pitchFamily="18" charset="0"/>
                          <a:cs typeface="Cambria"/>
                        </a:rPr>
                        <m:t>,</m:t>
                      </m:r>
                      <m:r>
                        <a:rPr lang="nl-BE" sz="2000" b="0" i="1" dirty="0" smtClean="0">
                          <a:latin typeface="Cambria Math" panose="02040503050406030204" pitchFamily="18" charset="0"/>
                          <a:cs typeface="Cambria"/>
                        </a:rPr>
                        <m:t>𝑢</m:t>
                      </m:r>
                      <m:r>
                        <a:rPr lang="nl-BE" sz="2000" i="1" dirty="0" smtClean="0">
                          <a:latin typeface="Cambria Math" panose="02040503050406030204" pitchFamily="18" charset="0"/>
                          <a:cs typeface="Cambria"/>
                        </a:rPr>
                        <m:t>) = (</m:t>
                      </m:r>
                      <m:r>
                        <a:rPr lang="nl-BE" sz="2000" i="1" spc="-60" dirty="0">
                          <a:latin typeface="Cambria Math" panose="02040503050406030204" pitchFamily="18" charset="0"/>
                          <a:cs typeface="Cambria"/>
                        </a:rPr>
                        <m:t> </m:t>
                      </m:r>
                      <m:r>
                        <a:rPr lang="nl-BE" sz="2000" i="1" dirty="0">
                          <a:latin typeface="Cambria Math" panose="02040503050406030204" pitchFamily="18" charset="0"/>
                          <a:cs typeface="Cambria"/>
                        </a:rPr>
                        <m:t>𝑦</m:t>
                      </m:r>
                      <m:r>
                        <a:rPr lang="nl-BE" sz="2000" i="1" spc="-10"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b="0" i="1" spc="-45" dirty="0" smtClean="0">
                          <a:latin typeface="Cambria Math" panose="02040503050406030204" pitchFamily="18" charset="0"/>
                          <a:cs typeface="Cambria"/>
                        </a:rPr>
                        <m:t>𝑢</m:t>
                      </m:r>
                      <m:r>
                        <a:rPr lang="nl-BE" sz="2000" i="1" spc="-20" dirty="0">
                          <a:latin typeface="Cambria Math" panose="02040503050406030204" pitchFamily="18" charset="0"/>
                          <a:cs typeface="Cambria"/>
                        </a:rPr>
                        <m:t>) + (</m:t>
                      </m:r>
                      <m:r>
                        <a:rPr lang="nl-BE" sz="2000" i="1" dirty="0">
                          <a:latin typeface="Cambria Math" panose="02040503050406030204" pitchFamily="18" charset="0"/>
                          <a:cs typeface="Cambria"/>
                        </a:rPr>
                        <m:t>𝑥</m:t>
                      </m:r>
                      <m:r>
                        <a:rPr lang="nl-BE" sz="2000" i="1" spc="-5"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i="1" spc="-35" dirty="0">
                          <a:latin typeface="Cambria Math" panose="02040503050406030204" pitchFamily="18" charset="0"/>
                          <a:cs typeface="Cambria"/>
                        </a:rPr>
                        <m:t> </m:t>
                      </m:r>
                      <m:acc>
                        <m:accPr>
                          <m:chr m:val="̅"/>
                          <m:ctrlPr>
                            <a:rPr lang="nl-BE" sz="2000" i="1" spc="-35" dirty="0" smtClean="0">
                              <a:latin typeface="Cambria Math" panose="02040503050406030204" pitchFamily="18" charset="0"/>
                            </a:rPr>
                          </m:ctrlPr>
                        </m:accPr>
                        <m:e>
                          <m:r>
                            <a:rPr lang="nl-BE" sz="2000" b="0" i="1" spc="-35" dirty="0" smtClean="0">
                              <a:latin typeface="Cambria Math" panose="02040503050406030204" pitchFamily="18" charset="0"/>
                            </a:rPr>
                            <m:t>𝑦</m:t>
                          </m:r>
                        </m:e>
                      </m:acc>
                      <m:r>
                        <a:rPr lang="nl-BE" sz="2000" i="1" spc="-5"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i="1" spc="-40" dirty="0">
                          <a:latin typeface="Cambria Math" panose="02040503050406030204" pitchFamily="18" charset="0"/>
                          <a:cs typeface="Cambria"/>
                        </a:rPr>
                        <m:t> </m:t>
                      </m:r>
                      <m:r>
                        <a:rPr lang="nl-BE" sz="2000" i="1" spc="-20" dirty="0">
                          <a:latin typeface="Cambria Math" panose="02040503050406030204" pitchFamily="18" charset="0"/>
                          <a:cs typeface="Cambria"/>
                        </a:rPr>
                        <m:t>𝑧</m:t>
                      </m:r>
                      <m:r>
                        <a:rPr lang="nl-BE" sz="2000" i="1" spc="-20" dirty="0">
                          <a:latin typeface="Cambria Math" panose="02040503050406030204" pitchFamily="18" charset="0"/>
                          <a:cs typeface="Cambria"/>
                        </a:rPr>
                        <m:t>) + (</m:t>
                      </m:r>
                      <m:r>
                        <a:rPr lang="nl-BE" sz="2000" b="0" i="1" spc="-20" dirty="0" smtClean="0">
                          <a:latin typeface="Cambria Math" panose="02040503050406030204" pitchFamily="18" charset="0"/>
                          <a:cs typeface="Cambria"/>
                        </a:rPr>
                        <m:t>𝑥</m:t>
                      </m:r>
                      <m:r>
                        <a:rPr lang="nl-BE" sz="2000" i="1" dirty="0">
                          <a:latin typeface="Cambria Math" panose="02040503050406030204" pitchFamily="18" charset="0"/>
                          <a:cs typeface="Cambria"/>
                        </a:rPr>
                        <m:t>⋅</m:t>
                      </m:r>
                      <m:r>
                        <a:rPr lang="nl-BE" sz="2000" i="1" spc="-40" dirty="0">
                          <a:latin typeface="Cambria Math" panose="02040503050406030204" pitchFamily="18" charset="0"/>
                          <a:cs typeface="Cambria"/>
                        </a:rPr>
                        <m:t> </m:t>
                      </m:r>
                      <m:acc>
                        <m:accPr>
                          <m:chr m:val="̅"/>
                          <m:ctrlPr>
                            <a:rPr lang="nl-BE" sz="2000" i="1" spc="-40" dirty="0" smtClean="0">
                              <a:latin typeface="Cambria Math" panose="02040503050406030204" pitchFamily="18" charset="0"/>
                            </a:rPr>
                          </m:ctrlPr>
                        </m:accPr>
                        <m:e>
                          <m:r>
                            <a:rPr lang="nl-BE" sz="2000" b="0" i="1" spc="-40" dirty="0" smtClean="0">
                              <a:latin typeface="Cambria Math" panose="02040503050406030204" pitchFamily="18" charset="0"/>
                            </a:rPr>
                            <m:t>𝑦</m:t>
                          </m:r>
                        </m:e>
                      </m:acc>
                      <m:r>
                        <a:rPr lang="nl-BE" sz="2000" i="1" spc="-30" dirty="0">
                          <a:latin typeface="Cambria Math" panose="02040503050406030204" pitchFamily="18" charset="0"/>
                          <a:cs typeface="Cambria"/>
                        </a:rPr>
                        <m:t>) + (</m:t>
                      </m:r>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𝑥</m:t>
                          </m:r>
                        </m:e>
                      </m:acc>
                      <m:r>
                        <a:rPr lang="nl-BE" sz="2000" i="1" spc="-5"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i="1" spc="-35" dirty="0">
                          <a:latin typeface="Cambria Math" panose="02040503050406030204" pitchFamily="18" charset="0"/>
                          <a:cs typeface="Cambria"/>
                        </a:rPr>
                        <m:t> </m:t>
                      </m:r>
                      <m:acc>
                        <m:accPr>
                          <m:chr m:val="̅"/>
                          <m:ctrlPr>
                            <a:rPr lang="nl-BE" sz="2000" i="1" spc="-35" dirty="0" smtClean="0">
                              <a:latin typeface="Cambria Math" panose="02040503050406030204" pitchFamily="18" charset="0"/>
                            </a:rPr>
                          </m:ctrlPr>
                        </m:accPr>
                        <m:e>
                          <m:r>
                            <a:rPr lang="nl-BE" sz="2000" b="0" i="1" spc="-35" dirty="0" smtClean="0">
                              <a:latin typeface="Cambria Math" panose="02040503050406030204" pitchFamily="18" charset="0"/>
                            </a:rPr>
                            <m:t>𝑦</m:t>
                          </m:r>
                        </m:e>
                      </m:acc>
                      <m:r>
                        <a:rPr lang="nl-BE" sz="2000" i="1" spc="-25" dirty="0">
                          <a:latin typeface="Cambria Math" panose="02040503050406030204" pitchFamily="18" charset="0"/>
                          <a:cs typeface="Cambria"/>
                        </a:rPr>
                        <m:t>)</m:t>
                      </m:r>
                    </m:oMath>
                  </m:oMathPara>
                </a14:m>
                <a:endParaRPr sz="2000" dirty="0">
                  <a:latin typeface="Montserrat" pitchFamily="2" charset="-94"/>
                  <a:cs typeface="Cambria"/>
                </a:endParaRPr>
              </a:p>
            </p:txBody>
          </p:sp>
        </mc:Choice>
        <mc:Fallback>
          <p:sp>
            <p:nvSpPr>
              <p:cNvPr id="2" name="object 7">
                <a:extLst>
                  <a:ext uri="{FF2B5EF4-FFF2-40B4-BE49-F238E27FC236}">
                    <a16:creationId xmlns:a16="http://schemas.microsoft.com/office/drawing/2014/main" id="{0A871B50-6D96-9788-4E97-F154D595062A}"/>
                  </a:ext>
                </a:extLst>
              </p:cNvPr>
              <p:cNvSpPr txBox="1">
                <a:spLocks noRot="1" noChangeAspect="1" noMove="1" noResize="1" noEditPoints="1" noAdjustHandles="1" noChangeArrowheads="1" noChangeShapeType="1" noTextEdit="1"/>
              </p:cNvSpPr>
              <p:nvPr/>
            </p:nvSpPr>
            <p:spPr>
              <a:xfrm>
                <a:off x="376459" y="1391822"/>
                <a:ext cx="7670261" cy="319318"/>
              </a:xfrm>
              <a:prstGeom prst="rect">
                <a:avLst/>
              </a:prstGeom>
              <a:blipFill>
                <a:blip r:embed="rId5"/>
                <a:stretch>
                  <a:fillRect b="-33962"/>
                </a:stretch>
              </a:blipFill>
            </p:spPr>
            <p:txBody>
              <a:bodyPr/>
              <a:lstStyle/>
              <a:p>
                <a:r>
                  <a:rPr lang="nl-BE">
                    <a:noFill/>
                  </a:rPr>
                  <a:t> </a:t>
                </a:r>
              </a:p>
            </p:txBody>
          </p:sp>
        </mc:Fallback>
      </mc:AlternateContent>
      <p:sp>
        <p:nvSpPr>
          <p:cNvPr id="3" name="Rechthoek 2">
            <a:extLst>
              <a:ext uri="{FF2B5EF4-FFF2-40B4-BE49-F238E27FC236}">
                <a16:creationId xmlns:a16="http://schemas.microsoft.com/office/drawing/2014/main" id="{A58A9A4E-ABD8-DBA3-DC93-28FB6DF65FA1}"/>
              </a:ext>
            </a:extLst>
          </p:cNvPr>
          <p:cNvSpPr/>
          <p:nvPr/>
        </p:nvSpPr>
        <p:spPr>
          <a:xfrm>
            <a:off x="1942461" y="2789322"/>
            <a:ext cx="982322" cy="2164540"/>
          </a:xfrm>
          <a:prstGeom prst="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7" name="TextBox 6">
            <a:extLst>
              <a:ext uri="{FF2B5EF4-FFF2-40B4-BE49-F238E27FC236}">
                <a16:creationId xmlns:a16="http://schemas.microsoft.com/office/drawing/2014/main" id="{CAFFE639-2AF3-79C4-E199-81258A388DE5}"/>
              </a:ext>
            </a:extLst>
          </p:cNvPr>
          <p:cNvSpPr txBox="1"/>
          <p:nvPr/>
        </p:nvSpPr>
        <p:spPr>
          <a:xfrm>
            <a:off x="684728" y="1817211"/>
            <a:ext cx="4983480" cy="338554"/>
          </a:xfrm>
          <a:prstGeom prst="rect">
            <a:avLst/>
          </a:prstGeom>
          <a:noFill/>
        </p:spPr>
        <p:txBody>
          <a:bodyPr wrap="square" rtlCol="0">
            <a:spAutoFit/>
          </a:bodyPr>
          <a:lstStyle/>
          <a:p>
            <a:r>
              <a:rPr lang="en-US" sz="1600" dirty="0" err="1"/>
              <a:t>Methode</a:t>
            </a:r>
            <a:r>
              <a:rPr lang="en-US" sz="1600" dirty="0"/>
              <a:t> 1 (met </a:t>
            </a:r>
            <a:r>
              <a:rPr lang="en-US" sz="1600" dirty="0" err="1"/>
              <a:t>minimale</a:t>
            </a:r>
            <a:r>
              <a:rPr lang="en-US" sz="1600" dirty="0"/>
              <a:t> </a:t>
            </a:r>
            <a:r>
              <a:rPr lang="en-US" sz="1600" dirty="0" err="1"/>
              <a:t>uitdrukkingen</a:t>
            </a:r>
            <a:r>
              <a:rPr lang="en-US" sz="1600" dirty="0"/>
              <a:t>):</a:t>
            </a:r>
            <a:endParaRPr lang="nl-BE" sz="1600" dirty="0"/>
          </a:p>
        </p:txBody>
      </p:sp>
      <p:sp>
        <p:nvSpPr>
          <p:cNvPr id="6" name="Freeform: Shape 5">
            <a:extLst>
              <a:ext uri="{FF2B5EF4-FFF2-40B4-BE49-F238E27FC236}">
                <a16:creationId xmlns:a16="http://schemas.microsoft.com/office/drawing/2014/main" id="{E9222981-94FA-D892-0527-841C45DC2623}"/>
              </a:ext>
            </a:extLst>
          </p:cNvPr>
          <p:cNvSpPr/>
          <p:nvPr/>
        </p:nvSpPr>
        <p:spPr>
          <a:xfrm rot="5400000" flipH="1">
            <a:off x="2224295" y="1903837"/>
            <a:ext cx="425054" cy="2199864"/>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Freeform: Shape 7">
            <a:extLst>
              <a:ext uri="{FF2B5EF4-FFF2-40B4-BE49-F238E27FC236}">
                <a16:creationId xmlns:a16="http://schemas.microsoft.com/office/drawing/2014/main" id="{BB17C255-8C36-19B1-5055-50F7711C3843}"/>
              </a:ext>
            </a:extLst>
          </p:cNvPr>
          <p:cNvSpPr/>
          <p:nvPr/>
        </p:nvSpPr>
        <p:spPr>
          <a:xfrm rot="16200000" flipH="1" flipV="1">
            <a:off x="2178517" y="3588982"/>
            <a:ext cx="537432" cy="2199864"/>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ext Placeholder 9">
            <a:extLst>
              <a:ext uri="{FF2B5EF4-FFF2-40B4-BE49-F238E27FC236}">
                <a16:creationId xmlns:a16="http://schemas.microsoft.com/office/drawing/2014/main" id="{B9AC561F-F2DF-D054-F414-305F3066F01F}"/>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p:sp>
        <p:nvSpPr>
          <p:cNvPr id="11" name="Tekstvak 10">
            <a:extLst>
              <a:ext uri="{FF2B5EF4-FFF2-40B4-BE49-F238E27FC236}">
                <a16:creationId xmlns:a16="http://schemas.microsoft.com/office/drawing/2014/main" id="{94022BDF-F06A-DB70-F1CB-2B1099A95C37}"/>
              </a:ext>
            </a:extLst>
          </p:cNvPr>
          <p:cNvSpPr txBox="1"/>
          <p:nvPr/>
        </p:nvSpPr>
        <p:spPr>
          <a:xfrm>
            <a:off x="684728" y="1034811"/>
            <a:ext cx="4572000" cy="369332"/>
          </a:xfrm>
          <a:prstGeom prst="rect">
            <a:avLst/>
          </a:prstGeom>
          <a:noFill/>
        </p:spPr>
        <p:txBody>
          <a:bodyPr wrap="square">
            <a:spAutoFit/>
          </a:bodyPr>
          <a:lstStyle/>
          <a:p>
            <a:r>
              <a:rPr lang="nl-BE" dirty="0">
                <a:solidFill>
                  <a:schemeClr val="tx1"/>
                </a:solidFill>
                <a:latin typeface="Montserrat Semi"/>
              </a:rPr>
              <a:t>Voorbeeld 3: vereenvoudigen</a:t>
            </a:r>
          </a:p>
        </p:txBody>
      </p:sp>
      <p:sp>
        <p:nvSpPr>
          <p:cNvPr id="13" name="Title 1">
            <a:extLst>
              <a:ext uri="{FF2B5EF4-FFF2-40B4-BE49-F238E27FC236}">
                <a16:creationId xmlns:a16="http://schemas.microsoft.com/office/drawing/2014/main" id="{F93CF79F-C13E-447E-0465-3F3DE32C1C83}"/>
              </a:ext>
            </a:extLst>
          </p:cNvPr>
          <p:cNvSpPr txBox="1">
            <a:spLocks/>
          </p:cNvSpPr>
          <p:nvPr/>
        </p:nvSpPr>
        <p:spPr>
          <a:xfrm>
            <a:off x="685800" y="284559"/>
            <a:ext cx="7772400" cy="877898"/>
          </a:xfrm>
          <a:prstGeom prst="rect">
            <a:avLst/>
          </a:prstGeom>
        </p:spPr>
        <p:txBody>
          <a:bodyPr vert="horz" lIns="91440" tIns="45720" rIns="91440" bIns="45720" rtlCol="0" anchor="t" anchorCtr="0">
            <a:normAutofit fontScale="700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5.3 Vereenvoudigen: algoritme</a:t>
            </a:r>
          </a:p>
        </p:txBody>
      </p:sp>
    </p:spTree>
    <p:extLst>
      <p:ext uri="{BB962C8B-B14F-4D97-AF65-F5344CB8AC3E}">
        <p14:creationId xmlns:p14="http://schemas.microsoft.com/office/powerpoint/2010/main" val="46110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2469506927"/>
                  </p:ext>
                </p:extLst>
              </p:nvPr>
            </p:nvGraphicFramePr>
            <p:xfrm>
              <a:off x="749873" y="2083177"/>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2469506927"/>
                  </p:ext>
                </p:extLst>
              </p:nvPr>
            </p:nvGraphicFramePr>
            <p:xfrm>
              <a:off x="749873" y="2083177"/>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7826" r="-301087"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197826" r="-201087"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297826" r="-101087" b="-403226"/>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397826" r="-1087" b="-403226"/>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1087" r="-410000" b="-307609"/>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198925" r="-410000" b="-204301"/>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02174" r="-410000" b="-106522"/>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97849" r="-410000" b="-5376"/>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1</a:t>
                          </a:r>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Fallback>
      </mc:AlternateContent>
      <mc:AlternateContent xmlns:mc="http://schemas.openxmlformats.org/markup-compatibility/2006" xmlns:a14="http://schemas.microsoft.com/office/drawing/2010/main">
        <mc:Choice Requires="a14">
          <p:sp>
            <p:nvSpPr>
              <p:cNvPr id="12" name="Tekstvak 11">
                <a:extLst>
                  <a:ext uri="{FF2B5EF4-FFF2-40B4-BE49-F238E27FC236}">
                    <a16:creationId xmlns:a16="http://schemas.microsoft.com/office/drawing/2014/main" id="{2D8E904C-1A12-7BDB-D45F-C0B782367A6D}"/>
                  </a:ext>
                </a:extLst>
              </p:cNvPr>
              <p:cNvSpPr txBox="1"/>
              <p:nvPr/>
            </p:nvSpPr>
            <p:spPr>
              <a:xfrm>
                <a:off x="4360083" y="2970974"/>
                <a:ext cx="21993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BE" i="1" dirty="0" smtClean="0">
                          <a:latin typeface="Cambria Math" panose="02040503050406030204" pitchFamily="18" charset="0"/>
                          <a:cs typeface="Cambria"/>
                        </a:rPr>
                        <m:t>𝑓</m:t>
                      </m:r>
                      <m:d>
                        <m:dPr>
                          <m:ctrlPr>
                            <a:rPr lang="nl-BE" i="1" dirty="0">
                              <a:latin typeface="Cambria Math" panose="02040503050406030204" pitchFamily="18" charset="0"/>
                              <a:cs typeface="Cambria"/>
                            </a:rPr>
                          </m:ctrlPr>
                        </m:dPr>
                        <m:e>
                          <m:r>
                            <a:rPr lang="nl-BE" i="1" dirty="0">
                              <a:latin typeface="Cambria Math" panose="02040503050406030204" pitchFamily="18" charset="0"/>
                              <a:cs typeface="Cambria"/>
                            </a:rPr>
                            <m:t>𝑥</m:t>
                          </m:r>
                          <m:r>
                            <a:rPr lang="nl-BE" i="1" dirty="0">
                              <a:latin typeface="Cambria Math" panose="02040503050406030204" pitchFamily="18" charset="0"/>
                              <a:cs typeface="Cambria"/>
                            </a:rPr>
                            <m:t>, </m:t>
                          </m:r>
                          <m:r>
                            <a:rPr lang="nl-BE" i="1" dirty="0">
                              <a:latin typeface="Cambria Math" panose="02040503050406030204" pitchFamily="18" charset="0"/>
                              <a:cs typeface="Cambria"/>
                            </a:rPr>
                            <m:t>𝑦</m:t>
                          </m:r>
                          <m:r>
                            <a:rPr lang="nl-BE" i="1" dirty="0">
                              <a:latin typeface="Cambria Math" panose="02040503050406030204" pitchFamily="18" charset="0"/>
                              <a:cs typeface="Cambria"/>
                            </a:rPr>
                            <m:t>, </m:t>
                          </m:r>
                          <m:r>
                            <a:rPr lang="nl-BE" i="1" dirty="0">
                              <a:latin typeface="Cambria Math" panose="02040503050406030204" pitchFamily="18" charset="0"/>
                              <a:cs typeface="Cambria"/>
                            </a:rPr>
                            <m:t>𝑧</m:t>
                          </m:r>
                          <m:r>
                            <a:rPr lang="en-US" b="0" i="1" dirty="0" smtClean="0">
                              <a:latin typeface="Cambria Math" panose="02040503050406030204" pitchFamily="18" charset="0"/>
                              <a:cs typeface="Cambria"/>
                            </a:rPr>
                            <m:t>,</m:t>
                          </m:r>
                          <m:r>
                            <a:rPr lang="en-US" b="0" i="1" dirty="0" smtClean="0">
                              <a:latin typeface="Cambria Math" panose="02040503050406030204" pitchFamily="18" charset="0"/>
                              <a:cs typeface="Cambria"/>
                            </a:rPr>
                            <m:t>𝑢</m:t>
                          </m:r>
                        </m:e>
                      </m:d>
                      <m:r>
                        <a:rPr lang="nl-BE" b="0" i="1" dirty="0" smtClean="0">
                          <a:latin typeface="Cambria Math" panose="02040503050406030204" pitchFamily="18" charset="0"/>
                          <a:cs typeface="Cambria"/>
                        </a:rPr>
                        <m:t>=</m:t>
                      </m:r>
                      <m:acc>
                        <m:accPr>
                          <m:chr m:val="̅"/>
                          <m:ctrlPr>
                            <a:rPr lang="nl-BE" b="0"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𝑦</m:t>
                          </m:r>
                        </m:e>
                      </m:acc>
                      <m:r>
                        <a:rPr lang="en-US" b="0" i="1"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𝑢</m:t>
                      </m:r>
                    </m:oMath>
                  </m:oMathPara>
                </a14:m>
                <a:endParaRPr lang="nl-BE" dirty="0">
                  <a:solidFill>
                    <a:srgbClr val="FF0000"/>
                  </a:solidFill>
                </a:endParaRPr>
              </a:p>
            </p:txBody>
          </p:sp>
        </mc:Choice>
        <mc:Fallback xmlns="">
          <p:sp>
            <p:nvSpPr>
              <p:cNvPr id="12" name="Tekstvak 11">
                <a:extLst>
                  <a:ext uri="{FF2B5EF4-FFF2-40B4-BE49-F238E27FC236}">
                    <a16:creationId xmlns:a16="http://schemas.microsoft.com/office/drawing/2014/main" id="{2D8E904C-1A12-7BDB-D45F-C0B782367A6D}"/>
                  </a:ext>
                </a:extLst>
              </p:cNvPr>
              <p:cNvSpPr txBox="1">
                <a:spLocks noRot="1" noChangeAspect="1" noMove="1" noResize="1" noEditPoints="1" noAdjustHandles="1" noChangeArrowheads="1" noChangeShapeType="1" noTextEdit="1"/>
              </p:cNvSpPr>
              <p:nvPr/>
            </p:nvSpPr>
            <p:spPr>
              <a:xfrm>
                <a:off x="4360083" y="2970974"/>
                <a:ext cx="2199320" cy="369332"/>
              </a:xfrm>
              <a:prstGeom prst="rect">
                <a:avLst/>
              </a:prstGeom>
              <a:blipFill>
                <a:blip r:embed="rId4"/>
                <a:stretch>
                  <a:fillRect b="-14754"/>
                </a:stretch>
              </a:blipFill>
            </p:spPr>
            <p:txBody>
              <a:bodyPr/>
              <a:lstStyle/>
              <a:p>
                <a:r>
                  <a:rPr lang="nl-BE">
                    <a:noFill/>
                  </a:rPr>
                  <a:t> </a:t>
                </a:r>
              </a:p>
            </p:txBody>
          </p:sp>
        </mc:Fallback>
      </mc:AlternateContent>
      <p:sp>
        <p:nvSpPr>
          <p:cNvPr id="8" name="TextBox 7">
            <a:extLst>
              <a:ext uri="{FF2B5EF4-FFF2-40B4-BE49-F238E27FC236}">
                <a16:creationId xmlns:a16="http://schemas.microsoft.com/office/drawing/2014/main" id="{3E943E9E-2CAE-1CF7-D1DB-09924D346113}"/>
              </a:ext>
            </a:extLst>
          </p:cNvPr>
          <p:cNvSpPr txBox="1"/>
          <p:nvPr/>
        </p:nvSpPr>
        <p:spPr>
          <a:xfrm>
            <a:off x="4419601" y="3391634"/>
            <a:ext cx="4754879" cy="1077218"/>
          </a:xfrm>
          <a:prstGeom prst="rect">
            <a:avLst/>
          </a:prstGeom>
          <a:noFill/>
        </p:spPr>
        <p:txBody>
          <a:bodyPr wrap="square" rtlCol="0">
            <a:spAutoFit/>
          </a:bodyPr>
          <a:lstStyle/>
          <a:p>
            <a:r>
              <a:rPr lang="en-US" sz="1600" dirty="0"/>
              <a:t>= </a:t>
            </a:r>
            <a:r>
              <a:rPr lang="en-US" sz="1600" dirty="0" err="1"/>
              <a:t>zelfde</a:t>
            </a:r>
            <a:r>
              <a:rPr lang="en-US" sz="1600" dirty="0"/>
              <a:t> </a:t>
            </a:r>
            <a:r>
              <a:rPr lang="en-US" sz="1600" dirty="0" err="1"/>
              <a:t>als</a:t>
            </a:r>
            <a:r>
              <a:rPr lang="en-US" sz="1600" dirty="0"/>
              <a:t> </a:t>
            </a:r>
            <a:r>
              <a:rPr lang="en-US" sz="1600" dirty="0" err="1"/>
              <a:t>bij</a:t>
            </a:r>
            <a:r>
              <a:rPr lang="en-US" sz="1600" dirty="0"/>
              <a:t> </a:t>
            </a:r>
            <a:r>
              <a:rPr lang="en-US" sz="1600" dirty="0" err="1"/>
              <a:t>methode</a:t>
            </a:r>
            <a:r>
              <a:rPr lang="en-US" sz="1600" dirty="0"/>
              <a:t> 1!</a:t>
            </a:r>
          </a:p>
          <a:p>
            <a:endParaRPr lang="en-US" sz="1200" i="1" dirty="0"/>
          </a:p>
          <a:p>
            <a:r>
              <a:rPr lang="en-US" sz="1200" i="1" dirty="0"/>
              <a:t>Let </a:t>
            </a:r>
            <a:r>
              <a:rPr lang="en-US" sz="1200" i="1" dirty="0" err="1"/>
              <a:t>wel</a:t>
            </a:r>
            <a:r>
              <a:rPr lang="en-US" sz="1200" i="1" dirty="0"/>
              <a:t>: </a:t>
            </a:r>
            <a:r>
              <a:rPr lang="en-US" sz="1200" i="1" dirty="0" err="1"/>
              <a:t>meestal</a:t>
            </a:r>
            <a:r>
              <a:rPr lang="en-US" sz="1200" i="1" dirty="0"/>
              <a:t> </a:t>
            </a:r>
            <a:r>
              <a:rPr lang="en-US" sz="1200" i="1" dirty="0" err="1"/>
              <a:t>zullen</a:t>
            </a:r>
            <a:r>
              <a:rPr lang="en-US" sz="1200" i="1" dirty="0"/>
              <a:t> </a:t>
            </a:r>
            <a:r>
              <a:rPr lang="en-US" sz="1200" i="1" dirty="0" err="1"/>
              <a:t>beide</a:t>
            </a:r>
            <a:r>
              <a:rPr lang="en-US" sz="1200" i="1" dirty="0"/>
              <a:t> </a:t>
            </a:r>
            <a:r>
              <a:rPr lang="en-US" sz="1200" i="1" dirty="0" err="1"/>
              <a:t>methodes</a:t>
            </a:r>
            <a:r>
              <a:rPr lang="en-US" sz="1200" i="1" dirty="0"/>
              <a:t> </a:t>
            </a:r>
            <a:r>
              <a:rPr lang="en-US" sz="1200" i="1" dirty="0" err="1"/>
              <a:t>een</a:t>
            </a:r>
            <a:r>
              <a:rPr lang="en-US" sz="1200" i="1" dirty="0"/>
              <a:t> </a:t>
            </a:r>
            <a:r>
              <a:rPr lang="en-US" sz="1200" i="1" dirty="0" err="1"/>
              <a:t>verschillende</a:t>
            </a:r>
            <a:r>
              <a:rPr lang="en-US" sz="1200" i="1" dirty="0"/>
              <a:t> </a:t>
            </a:r>
            <a:r>
              <a:rPr lang="en-US" sz="1200" i="1" dirty="0" err="1"/>
              <a:t>uitdrukking</a:t>
            </a:r>
            <a:r>
              <a:rPr lang="en-US" sz="1200" i="1" dirty="0"/>
              <a:t> </a:t>
            </a:r>
            <a:r>
              <a:rPr lang="en-US" sz="1200" i="1" dirty="0" err="1"/>
              <a:t>opleveren</a:t>
            </a:r>
            <a:r>
              <a:rPr lang="en-US" sz="1200" i="1" dirty="0"/>
              <a:t>, maar ze </a:t>
            </a:r>
            <a:r>
              <a:rPr lang="en-US" sz="1200" i="1" dirty="0" err="1"/>
              <a:t>blijven</a:t>
            </a:r>
            <a:r>
              <a:rPr lang="en-US" sz="1200" i="1" dirty="0"/>
              <a:t> </a:t>
            </a:r>
            <a:r>
              <a:rPr lang="en-US" sz="1200" i="1" dirty="0" err="1"/>
              <a:t>wel</a:t>
            </a:r>
            <a:r>
              <a:rPr lang="en-US" sz="1200" i="1" dirty="0"/>
              <a:t> </a:t>
            </a:r>
            <a:r>
              <a:rPr lang="en-US" sz="1200" i="1" dirty="0" err="1"/>
              <a:t>uitdrukkingen</a:t>
            </a:r>
            <a:r>
              <a:rPr lang="en-US" sz="1200" i="1" dirty="0"/>
              <a:t> van </a:t>
            </a:r>
            <a:r>
              <a:rPr lang="en-US" sz="1200" i="1" dirty="0" err="1"/>
              <a:t>dezelfde</a:t>
            </a:r>
            <a:r>
              <a:rPr lang="en-US" sz="1200" i="1" dirty="0"/>
              <a:t> </a:t>
            </a:r>
            <a:r>
              <a:rPr lang="en-US" sz="1200" i="1" dirty="0" err="1"/>
              <a:t>functie</a:t>
            </a:r>
            <a:r>
              <a:rPr lang="en-US" sz="1200" i="1" dirty="0"/>
              <a:t>.</a:t>
            </a:r>
            <a:endParaRPr lang="nl-BE" sz="1200" i="1" dirty="0"/>
          </a:p>
        </p:txBody>
      </p:sp>
      <p:sp>
        <p:nvSpPr>
          <p:cNvPr id="11" name="TextBox 10">
            <a:extLst>
              <a:ext uri="{FF2B5EF4-FFF2-40B4-BE49-F238E27FC236}">
                <a16:creationId xmlns:a16="http://schemas.microsoft.com/office/drawing/2014/main" id="{E3FFC4B7-4F05-9E77-680C-CD78B01F3FB0}"/>
              </a:ext>
            </a:extLst>
          </p:cNvPr>
          <p:cNvSpPr txBox="1"/>
          <p:nvPr/>
        </p:nvSpPr>
        <p:spPr>
          <a:xfrm>
            <a:off x="684728" y="1709629"/>
            <a:ext cx="4983480" cy="338554"/>
          </a:xfrm>
          <a:prstGeom prst="rect">
            <a:avLst/>
          </a:prstGeom>
          <a:noFill/>
        </p:spPr>
        <p:txBody>
          <a:bodyPr wrap="square" rtlCol="0">
            <a:spAutoFit/>
          </a:bodyPr>
          <a:lstStyle/>
          <a:p>
            <a:r>
              <a:rPr lang="en-US" sz="1600" dirty="0" err="1"/>
              <a:t>Methode</a:t>
            </a:r>
            <a:r>
              <a:rPr lang="en-US" sz="1600" dirty="0"/>
              <a:t> 2 (met </a:t>
            </a:r>
            <a:r>
              <a:rPr lang="en-US" sz="1600" dirty="0" err="1"/>
              <a:t>maximale</a:t>
            </a:r>
            <a:r>
              <a:rPr lang="en-US" sz="1600" dirty="0"/>
              <a:t> </a:t>
            </a:r>
            <a:r>
              <a:rPr lang="en-US" sz="1600" dirty="0" err="1"/>
              <a:t>uitdrukkingen</a:t>
            </a:r>
            <a:r>
              <a:rPr lang="en-US" sz="1600" dirty="0"/>
              <a:t>):</a:t>
            </a:r>
            <a:endParaRPr lang="nl-BE" sz="1600" dirty="0"/>
          </a:p>
        </p:txBody>
      </p:sp>
      <p:sp>
        <p:nvSpPr>
          <p:cNvPr id="2" name="Freeform: Shape 1">
            <a:extLst>
              <a:ext uri="{FF2B5EF4-FFF2-40B4-BE49-F238E27FC236}">
                <a16:creationId xmlns:a16="http://schemas.microsoft.com/office/drawing/2014/main" id="{A563B301-8552-453D-1AE5-C22F7ADA1BAA}"/>
              </a:ext>
            </a:extLst>
          </p:cNvPr>
          <p:cNvSpPr/>
          <p:nvPr/>
        </p:nvSpPr>
        <p:spPr>
          <a:xfrm rot="10800000" flipH="1">
            <a:off x="3043504" y="3283154"/>
            <a:ext cx="483725" cy="996431"/>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Freeform: Shape 2">
            <a:extLst>
              <a:ext uri="{FF2B5EF4-FFF2-40B4-BE49-F238E27FC236}">
                <a16:creationId xmlns:a16="http://schemas.microsoft.com/office/drawing/2014/main" id="{8B1AEA4D-807B-E846-6125-9B5F6452C24C}"/>
              </a:ext>
            </a:extLst>
          </p:cNvPr>
          <p:cNvSpPr/>
          <p:nvPr/>
        </p:nvSpPr>
        <p:spPr>
          <a:xfrm flipH="1" flipV="1">
            <a:off x="1375865" y="3283155"/>
            <a:ext cx="483725" cy="996431"/>
          </a:xfrm>
          <a:custGeom>
            <a:avLst/>
            <a:gdLst>
              <a:gd name="connsiteX0" fmla="*/ 1117600 w 1127760"/>
              <a:gd name="connsiteY0" fmla="*/ 0 h 375920"/>
              <a:gd name="connsiteX1" fmla="*/ 0 w 1127760"/>
              <a:gd name="connsiteY1" fmla="*/ 0 h 375920"/>
              <a:gd name="connsiteX2" fmla="*/ 0 w 1127760"/>
              <a:gd name="connsiteY2" fmla="*/ 375920 h 375920"/>
              <a:gd name="connsiteX3" fmla="*/ 1127760 w 1127760"/>
              <a:gd name="connsiteY3" fmla="*/ 375920 h 375920"/>
            </a:gdLst>
            <a:ahLst/>
            <a:cxnLst>
              <a:cxn ang="0">
                <a:pos x="connsiteX0" y="connsiteY0"/>
              </a:cxn>
              <a:cxn ang="0">
                <a:pos x="connsiteX1" y="connsiteY1"/>
              </a:cxn>
              <a:cxn ang="0">
                <a:pos x="connsiteX2" y="connsiteY2"/>
              </a:cxn>
              <a:cxn ang="0">
                <a:pos x="connsiteX3" y="connsiteY3"/>
              </a:cxn>
            </a:cxnLst>
            <a:rect l="l" t="t" r="r" b="b"/>
            <a:pathLst>
              <a:path w="1127760" h="375920">
                <a:moveTo>
                  <a:pt x="1117600" y="0"/>
                </a:moveTo>
                <a:lnTo>
                  <a:pt x="0" y="0"/>
                </a:lnTo>
                <a:lnTo>
                  <a:pt x="0" y="375920"/>
                </a:lnTo>
                <a:lnTo>
                  <a:pt x="1127760" y="375920"/>
                </a:lnTo>
              </a:path>
            </a:pathLst>
          </a:cu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ext Placeholder 9">
            <a:extLst>
              <a:ext uri="{FF2B5EF4-FFF2-40B4-BE49-F238E27FC236}">
                <a16:creationId xmlns:a16="http://schemas.microsoft.com/office/drawing/2014/main" id="{B49ED32D-65D9-D09E-79F8-69BF0E9D818B}"/>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p:sp>
        <p:nvSpPr>
          <p:cNvPr id="6" name="Tekstvak 5">
            <a:extLst>
              <a:ext uri="{FF2B5EF4-FFF2-40B4-BE49-F238E27FC236}">
                <a16:creationId xmlns:a16="http://schemas.microsoft.com/office/drawing/2014/main" id="{1661C477-E4E1-AE6C-A6D9-BF6F85114B23}"/>
              </a:ext>
            </a:extLst>
          </p:cNvPr>
          <p:cNvSpPr txBox="1"/>
          <p:nvPr/>
        </p:nvSpPr>
        <p:spPr>
          <a:xfrm>
            <a:off x="697279" y="989127"/>
            <a:ext cx="4572000" cy="369332"/>
          </a:xfrm>
          <a:prstGeom prst="rect">
            <a:avLst/>
          </a:prstGeom>
          <a:noFill/>
        </p:spPr>
        <p:txBody>
          <a:bodyPr wrap="square">
            <a:spAutoFit/>
          </a:bodyPr>
          <a:lstStyle/>
          <a:p>
            <a:r>
              <a:rPr lang="nl-BE" dirty="0">
                <a:solidFill>
                  <a:schemeClr val="tx1"/>
                </a:solidFill>
                <a:latin typeface="Montserrat Semi"/>
              </a:rPr>
              <a:t>Voorbeeld 3: vereenvoudigen</a:t>
            </a:r>
          </a:p>
        </p:txBody>
      </p:sp>
      <p:sp>
        <p:nvSpPr>
          <p:cNvPr id="7" name="Title 1">
            <a:extLst>
              <a:ext uri="{FF2B5EF4-FFF2-40B4-BE49-F238E27FC236}">
                <a16:creationId xmlns:a16="http://schemas.microsoft.com/office/drawing/2014/main" id="{A94F71BE-5702-3137-B749-FA4BFA30CC50}"/>
              </a:ext>
            </a:extLst>
          </p:cNvPr>
          <p:cNvSpPr txBox="1">
            <a:spLocks/>
          </p:cNvSpPr>
          <p:nvPr/>
        </p:nvSpPr>
        <p:spPr>
          <a:xfrm>
            <a:off x="685800" y="284559"/>
            <a:ext cx="7772400" cy="877898"/>
          </a:xfrm>
          <a:prstGeom prst="rect">
            <a:avLst/>
          </a:prstGeom>
        </p:spPr>
        <p:txBody>
          <a:bodyPr vert="horz" lIns="91440" tIns="45720" rIns="91440" bIns="45720" rtlCol="0" anchor="t" anchorCtr="0">
            <a:normAutofit fontScale="700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5.3 Vereenvoudigen: algoritme</a:t>
            </a:r>
          </a:p>
        </p:txBody>
      </p:sp>
      <mc:AlternateContent xmlns:mc="http://schemas.openxmlformats.org/markup-compatibility/2006">
        <mc:Choice xmlns:a14="http://schemas.microsoft.com/office/drawing/2010/main" Requires="a14">
          <p:sp>
            <p:nvSpPr>
              <p:cNvPr id="14" name="object 7">
                <a:extLst>
                  <a:ext uri="{FF2B5EF4-FFF2-40B4-BE49-F238E27FC236}">
                    <a16:creationId xmlns:a16="http://schemas.microsoft.com/office/drawing/2014/main" id="{877B4E20-4B6E-2753-A564-9DD28A98B07A}"/>
                  </a:ext>
                </a:extLst>
              </p:cNvPr>
              <p:cNvSpPr txBox="1"/>
              <p:nvPr/>
            </p:nvSpPr>
            <p:spPr>
              <a:xfrm>
                <a:off x="152341" y="1330393"/>
                <a:ext cx="7670261" cy="319318"/>
              </a:xfrm>
              <a:prstGeom prst="rect">
                <a:avLst/>
              </a:prstGeom>
            </p:spPr>
            <p:txBody>
              <a:bodyPr vert="horz" wrap="square" lIns="0" tIns="11430" rIns="0" bIns="0" rtlCol="0">
                <a:spAutoFit/>
              </a:bodyPr>
              <a:lstStyle/>
              <a:p>
                <a:pPr marL="12700">
                  <a:lnSpc>
                    <a:spcPct val="100000"/>
                  </a:lnSpc>
                  <a:spcBef>
                    <a:spcPts val="90"/>
                  </a:spcBef>
                </a:pPr>
                <a14:m>
                  <m:oMathPara xmlns:m="http://schemas.openxmlformats.org/officeDocument/2006/math">
                    <m:oMathParaPr>
                      <m:jc m:val="centerGroup"/>
                    </m:oMathParaPr>
                    <m:oMath xmlns:m="http://schemas.openxmlformats.org/officeDocument/2006/math">
                      <m:r>
                        <a:rPr lang="nl-BE" sz="2000" i="1" dirty="0" smtClean="0">
                          <a:latin typeface="Cambria Math" panose="02040503050406030204" pitchFamily="18" charset="0"/>
                          <a:cs typeface="Cambria"/>
                        </a:rPr>
                        <m:t>𝑓</m:t>
                      </m:r>
                      <m:r>
                        <a:rPr lang="nl-BE" sz="2000" i="1" dirty="0" smtClean="0">
                          <a:latin typeface="Cambria Math" panose="02040503050406030204" pitchFamily="18" charset="0"/>
                          <a:cs typeface="Cambria"/>
                        </a:rPr>
                        <m:t>(</m:t>
                      </m:r>
                      <m:r>
                        <a:rPr lang="nl-BE" sz="2000" i="1" dirty="0" smtClean="0">
                          <a:latin typeface="Cambria Math" panose="02040503050406030204" pitchFamily="18" charset="0"/>
                          <a:cs typeface="Cambria"/>
                        </a:rPr>
                        <m:t>𝑥</m:t>
                      </m:r>
                      <m:r>
                        <a:rPr lang="nl-BE" sz="2000" i="1" dirty="0" smtClean="0">
                          <a:latin typeface="Cambria Math" panose="02040503050406030204" pitchFamily="18" charset="0"/>
                          <a:cs typeface="Cambria"/>
                        </a:rPr>
                        <m:t>, </m:t>
                      </m:r>
                      <m:r>
                        <a:rPr lang="nl-BE" sz="2000" i="1" dirty="0">
                          <a:latin typeface="Cambria Math" panose="02040503050406030204" pitchFamily="18" charset="0"/>
                          <a:cs typeface="Cambria"/>
                        </a:rPr>
                        <m:t>𝑦</m:t>
                      </m:r>
                      <m:r>
                        <a:rPr lang="nl-BE" sz="2000" i="1" dirty="0">
                          <a:latin typeface="Cambria Math" panose="02040503050406030204" pitchFamily="18" charset="0"/>
                          <a:cs typeface="Cambria"/>
                        </a:rPr>
                        <m:t>, </m:t>
                      </m:r>
                      <m:r>
                        <a:rPr lang="nl-BE" sz="2000" i="1" dirty="0" smtClean="0">
                          <a:latin typeface="Cambria Math" panose="02040503050406030204" pitchFamily="18" charset="0"/>
                          <a:cs typeface="Cambria"/>
                        </a:rPr>
                        <m:t>𝑧</m:t>
                      </m:r>
                      <m:r>
                        <a:rPr lang="nl-BE" sz="2000" b="0" i="1" dirty="0" smtClean="0">
                          <a:latin typeface="Cambria Math" panose="02040503050406030204" pitchFamily="18" charset="0"/>
                          <a:cs typeface="Cambria"/>
                        </a:rPr>
                        <m:t>,</m:t>
                      </m:r>
                      <m:r>
                        <a:rPr lang="nl-BE" sz="2000" b="0" i="1" dirty="0" smtClean="0">
                          <a:latin typeface="Cambria Math" panose="02040503050406030204" pitchFamily="18" charset="0"/>
                          <a:cs typeface="Cambria"/>
                        </a:rPr>
                        <m:t>𝑢</m:t>
                      </m:r>
                      <m:r>
                        <a:rPr lang="nl-BE" sz="2000" i="1" dirty="0" smtClean="0">
                          <a:latin typeface="Cambria Math" panose="02040503050406030204" pitchFamily="18" charset="0"/>
                          <a:cs typeface="Cambria"/>
                        </a:rPr>
                        <m:t>) = (</m:t>
                      </m:r>
                      <m:r>
                        <a:rPr lang="nl-BE" sz="2000" i="1" spc="-60" dirty="0">
                          <a:latin typeface="Cambria Math" panose="02040503050406030204" pitchFamily="18" charset="0"/>
                          <a:cs typeface="Cambria"/>
                        </a:rPr>
                        <m:t> </m:t>
                      </m:r>
                      <m:r>
                        <a:rPr lang="nl-BE" sz="2000" i="1" dirty="0">
                          <a:latin typeface="Cambria Math" panose="02040503050406030204" pitchFamily="18" charset="0"/>
                          <a:cs typeface="Cambria"/>
                        </a:rPr>
                        <m:t>𝑦</m:t>
                      </m:r>
                      <m:r>
                        <a:rPr lang="nl-BE" sz="2000" i="1" spc="-10"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b="0" i="1" spc="-45" dirty="0" smtClean="0">
                          <a:latin typeface="Cambria Math" panose="02040503050406030204" pitchFamily="18" charset="0"/>
                          <a:cs typeface="Cambria"/>
                        </a:rPr>
                        <m:t>𝑢</m:t>
                      </m:r>
                      <m:r>
                        <a:rPr lang="nl-BE" sz="2000" i="1" spc="-20" dirty="0">
                          <a:latin typeface="Cambria Math" panose="02040503050406030204" pitchFamily="18" charset="0"/>
                          <a:cs typeface="Cambria"/>
                        </a:rPr>
                        <m:t>) + (</m:t>
                      </m:r>
                      <m:r>
                        <a:rPr lang="nl-BE" sz="2000" i="1" dirty="0">
                          <a:latin typeface="Cambria Math" panose="02040503050406030204" pitchFamily="18" charset="0"/>
                          <a:cs typeface="Cambria"/>
                        </a:rPr>
                        <m:t>𝑥</m:t>
                      </m:r>
                      <m:r>
                        <a:rPr lang="nl-BE" sz="2000" i="1" spc="-5"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i="1" spc="-35" dirty="0">
                          <a:latin typeface="Cambria Math" panose="02040503050406030204" pitchFamily="18" charset="0"/>
                          <a:cs typeface="Cambria"/>
                        </a:rPr>
                        <m:t> </m:t>
                      </m:r>
                      <m:acc>
                        <m:accPr>
                          <m:chr m:val="̅"/>
                          <m:ctrlPr>
                            <a:rPr lang="nl-BE" sz="2000" i="1" spc="-35" dirty="0" smtClean="0">
                              <a:latin typeface="Cambria Math" panose="02040503050406030204" pitchFamily="18" charset="0"/>
                            </a:rPr>
                          </m:ctrlPr>
                        </m:accPr>
                        <m:e>
                          <m:r>
                            <a:rPr lang="nl-BE" sz="2000" b="0" i="1" spc="-35" dirty="0" smtClean="0">
                              <a:latin typeface="Cambria Math" panose="02040503050406030204" pitchFamily="18" charset="0"/>
                            </a:rPr>
                            <m:t>𝑦</m:t>
                          </m:r>
                        </m:e>
                      </m:acc>
                      <m:r>
                        <a:rPr lang="nl-BE" sz="2000" i="1" spc="-5"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i="1" spc="-40" dirty="0">
                          <a:latin typeface="Cambria Math" panose="02040503050406030204" pitchFamily="18" charset="0"/>
                          <a:cs typeface="Cambria"/>
                        </a:rPr>
                        <m:t> </m:t>
                      </m:r>
                      <m:r>
                        <a:rPr lang="nl-BE" sz="2000" i="1" spc="-20" dirty="0">
                          <a:latin typeface="Cambria Math" panose="02040503050406030204" pitchFamily="18" charset="0"/>
                          <a:cs typeface="Cambria"/>
                        </a:rPr>
                        <m:t>𝑧</m:t>
                      </m:r>
                      <m:r>
                        <a:rPr lang="nl-BE" sz="2000" i="1" spc="-20" dirty="0">
                          <a:latin typeface="Cambria Math" panose="02040503050406030204" pitchFamily="18" charset="0"/>
                          <a:cs typeface="Cambria"/>
                        </a:rPr>
                        <m:t>) +(</m:t>
                      </m:r>
                      <m:r>
                        <a:rPr lang="nl-BE" sz="2000" i="1" spc="-20" dirty="0">
                          <a:latin typeface="Cambria Math" panose="02040503050406030204" pitchFamily="18" charset="0"/>
                          <a:cs typeface="Cambria"/>
                        </a:rPr>
                        <m:t>𝑥</m:t>
                      </m:r>
                      <m:r>
                        <a:rPr lang="nl-BE" sz="2000" i="1" dirty="0">
                          <a:latin typeface="Cambria Math" panose="02040503050406030204" pitchFamily="18" charset="0"/>
                          <a:cs typeface="Cambria"/>
                        </a:rPr>
                        <m:t>⋅</m:t>
                      </m:r>
                      <m:r>
                        <a:rPr lang="nl-BE" sz="2000" i="1" spc="-40" dirty="0">
                          <a:latin typeface="Cambria Math" panose="02040503050406030204" pitchFamily="18" charset="0"/>
                          <a:cs typeface="Cambria"/>
                        </a:rPr>
                        <m:t> </m:t>
                      </m:r>
                      <m:acc>
                        <m:accPr>
                          <m:chr m:val="̅"/>
                          <m:ctrlPr>
                            <a:rPr lang="nl-BE" sz="2000" i="1" spc="-40" dirty="0">
                              <a:latin typeface="Cambria Math" panose="02040503050406030204" pitchFamily="18" charset="0"/>
                            </a:rPr>
                          </m:ctrlPr>
                        </m:accPr>
                        <m:e>
                          <m:r>
                            <a:rPr lang="nl-BE" sz="2000" i="1" spc="-40" dirty="0">
                              <a:latin typeface="Cambria Math" panose="02040503050406030204" pitchFamily="18" charset="0"/>
                            </a:rPr>
                            <m:t>𝑦</m:t>
                          </m:r>
                        </m:e>
                      </m:acc>
                      <m:r>
                        <a:rPr lang="nl-BE" sz="2000" i="1" spc="-30" dirty="0">
                          <a:latin typeface="Cambria Math" panose="02040503050406030204" pitchFamily="18" charset="0"/>
                          <a:cs typeface="Cambria"/>
                        </a:rPr>
                        <m:t>)</m:t>
                      </m:r>
                      <m:r>
                        <a:rPr lang="nl-BE" sz="2000" i="1" spc="-30" dirty="0">
                          <a:latin typeface="Cambria Math" panose="02040503050406030204" pitchFamily="18" charset="0"/>
                          <a:cs typeface="Cambria"/>
                        </a:rPr>
                        <m:t>+ (</m:t>
                      </m:r>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𝑥</m:t>
                          </m:r>
                        </m:e>
                      </m:acc>
                      <m:r>
                        <a:rPr lang="nl-BE" sz="2000" i="1" spc="-5"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i="1" spc="-35" dirty="0">
                          <a:latin typeface="Cambria Math" panose="02040503050406030204" pitchFamily="18" charset="0"/>
                          <a:cs typeface="Cambria"/>
                        </a:rPr>
                        <m:t> </m:t>
                      </m:r>
                      <m:acc>
                        <m:accPr>
                          <m:chr m:val="̅"/>
                          <m:ctrlPr>
                            <a:rPr lang="nl-BE" sz="2000" i="1" spc="-35" dirty="0" smtClean="0">
                              <a:latin typeface="Cambria Math" panose="02040503050406030204" pitchFamily="18" charset="0"/>
                            </a:rPr>
                          </m:ctrlPr>
                        </m:accPr>
                        <m:e>
                          <m:r>
                            <a:rPr lang="nl-BE" sz="2000" b="0" i="1" spc="-35" dirty="0" smtClean="0">
                              <a:latin typeface="Cambria Math" panose="02040503050406030204" pitchFamily="18" charset="0"/>
                            </a:rPr>
                            <m:t>𝑦</m:t>
                          </m:r>
                        </m:e>
                      </m:acc>
                      <m:r>
                        <a:rPr lang="nl-BE" sz="2000" i="1" spc="-25" dirty="0">
                          <a:latin typeface="Cambria Math" panose="02040503050406030204" pitchFamily="18" charset="0"/>
                          <a:cs typeface="Cambria"/>
                        </a:rPr>
                        <m:t>)</m:t>
                      </m:r>
                    </m:oMath>
                  </m:oMathPara>
                </a14:m>
                <a:endParaRPr sz="2000" dirty="0">
                  <a:latin typeface="Montserrat" pitchFamily="2" charset="-94"/>
                  <a:cs typeface="Cambria"/>
                </a:endParaRPr>
              </a:p>
            </p:txBody>
          </p:sp>
        </mc:Choice>
        <mc:Fallback>
          <p:sp>
            <p:nvSpPr>
              <p:cNvPr id="14" name="object 7">
                <a:extLst>
                  <a:ext uri="{FF2B5EF4-FFF2-40B4-BE49-F238E27FC236}">
                    <a16:creationId xmlns:a16="http://schemas.microsoft.com/office/drawing/2014/main" id="{877B4E20-4B6E-2753-A564-9DD28A98B07A}"/>
                  </a:ext>
                </a:extLst>
              </p:cNvPr>
              <p:cNvSpPr txBox="1">
                <a:spLocks noRot="1" noChangeAspect="1" noMove="1" noResize="1" noEditPoints="1" noAdjustHandles="1" noChangeArrowheads="1" noChangeShapeType="1" noTextEdit="1"/>
              </p:cNvSpPr>
              <p:nvPr/>
            </p:nvSpPr>
            <p:spPr>
              <a:xfrm>
                <a:off x="152341" y="1330393"/>
                <a:ext cx="7670261" cy="319318"/>
              </a:xfrm>
              <a:prstGeom prst="rect">
                <a:avLst/>
              </a:prstGeom>
              <a:blipFill>
                <a:blip r:embed="rId5"/>
                <a:stretch>
                  <a:fillRect b="-33962"/>
                </a:stretch>
              </a:blipFill>
            </p:spPr>
            <p:txBody>
              <a:bodyPr/>
              <a:lstStyle/>
              <a:p>
                <a:r>
                  <a:rPr lang="nl-BE">
                    <a:noFill/>
                  </a:rPr>
                  <a:t> </a:t>
                </a:r>
              </a:p>
            </p:txBody>
          </p:sp>
        </mc:Fallback>
      </mc:AlternateContent>
    </p:spTree>
    <p:extLst>
      <p:ext uri="{BB962C8B-B14F-4D97-AF65-F5344CB8AC3E}">
        <p14:creationId xmlns:p14="http://schemas.microsoft.com/office/powerpoint/2010/main" val="5778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4244910721"/>
                  </p:ext>
                </p:extLst>
              </p:nvPr>
            </p:nvGraphicFramePr>
            <p:xfrm>
              <a:off x="749873" y="2244547"/>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4244910721"/>
                  </p:ext>
                </p:extLst>
              </p:nvPr>
            </p:nvGraphicFramePr>
            <p:xfrm>
              <a:off x="749873" y="2244547"/>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2"/>
                          <a:stretch>
                            <a:fillRect l="-97826" r="-301087" b="-407609"/>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2"/>
                          <a:stretch>
                            <a:fillRect l="-197826" r="-201087" b="-407609"/>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2"/>
                          <a:stretch>
                            <a:fillRect l="-297826" r="-101087" b="-407609"/>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2"/>
                          <a:stretch>
                            <a:fillRect l="-397826" r="-1087" b="-407609"/>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2"/>
                          <a:stretch>
                            <a:fillRect t="-98925" r="-410000" b="-303226"/>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2"/>
                          <a:stretch>
                            <a:fillRect t="-201087" r="-410000" b="-206522"/>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2"/>
                          <a:stretch>
                            <a:fillRect t="-297849" r="-410000" b="-104301"/>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2"/>
                          <a:stretch>
                            <a:fillRect t="-402174" r="-410000" b="-5435"/>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Fallback>
      </mc:AlternateContent>
      <mc:AlternateContent xmlns:mc="http://schemas.openxmlformats.org/markup-compatibility/2006" xmlns:a14="http://schemas.microsoft.com/office/drawing/2010/main">
        <mc:Choice Requires="a14">
          <p:sp>
            <p:nvSpPr>
              <p:cNvPr id="12" name="Tekstvak 11">
                <a:extLst>
                  <a:ext uri="{FF2B5EF4-FFF2-40B4-BE49-F238E27FC236}">
                    <a16:creationId xmlns:a16="http://schemas.microsoft.com/office/drawing/2014/main" id="{2D8E904C-1A12-7BDB-D45F-C0B782367A6D}"/>
                  </a:ext>
                </a:extLst>
              </p:cNvPr>
              <p:cNvSpPr txBox="1"/>
              <p:nvPr/>
            </p:nvSpPr>
            <p:spPr>
              <a:xfrm>
                <a:off x="4130425" y="3323455"/>
                <a:ext cx="443192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BE" sz="2400" i="1" dirty="0" smtClean="0">
                          <a:latin typeface="Cambria Math" panose="02040503050406030204" pitchFamily="18" charset="0"/>
                          <a:cs typeface="Cambria"/>
                        </a:rPr>
                        <m:t>𝑓</m:t>
                      </m:r>
                      <m:d>
                        <m:dPr>
                          <m:ctrlPr>
                            <a:rPr lang="nl-BE" sz="2400" i="1" dirty="0">
                              <a:latin typeface="Cambria Math" panose="02040503050406030204" pitchFamily="18" charset="0"/>
                              <a:cs typeface="Cambria"/>
                            </a:rPr>
                          </m:ctrlPr>
                        </m:dPr>
                        <m:e>
                          <m:r>
                            <a:rPr lang="nl-BE" sz="2400" i="1" dirty="0">
                              <a:latin typeface="Cambria Math" panose="02040503050406030204" pitchFamily="18" charset="0"/>
                              <a:cs typeface="Cambria"/>
                            </a:rPr>
                            <m:t>𝑥</m:t>
                          </m:r>
                          <m:r>
                            <a:rPr lang="nl-BE" sz="2400" i="1" dirty="0">
                              <a:latin typeface="Cambria Math" panose="02040503050406030204" pitchFamily="18" charset="0"/>
                              <a:cs typeface="Cambria"/>
                            </a:rPr>
                            <m:t>, </m:t>
                          </m:r>
                          <m:r>
                            <a:rPr lang="nl-BE" sz="2400" i="1" dirty="0">
                              <a:latin typeface="Cambria Math" panose="02040503050406030204" pitchFamily="18" charset="0"/>
                              <a:cs typeface="Cambria"/>
                            </a:rPr>
                            <m:t>𝑦</m:t>
                          </m:r>
                          <m:r>
                            <a:rPr lang="nl-BE" sz="2400" i="1" dirty="0">
                              <a:latin typeface="Cambria Math" panose="02040503050406030204" pitchFamily="18" charset="0"/>
                              <a:cs typeface="Cambria"/>
                            </a:rPr>
                            <m:t>, </m:t>
                          </m:r>
                          <m:r>
                            <a:rPr lang="nl-BE" sz="2400" i="1" dirty="0">
                              <a:latin typeface="Cambria Math" panose="02040503050406030204" pitchFamily="18" charset="0"/>
                              <a:cs typeface="Cambria"/>
                            </a:rPr>
                            <m:t>𝑧</m:t>
                          </m:r>
                          <m:r>
                            <a:rPr lang="en-US" sz="2400" b="0" i="1" dirty="0" smtClean="0">
                              <a:latin typeface="Cambria Math" panose="02040503050406030204" pitchFamily="18" charset="0"/>
                              <a:cs typeface="Cambria"/>
                            </a:rPr>
                            <m:t>,</m:t>
                          </m:r>
                          <m:r>
                            <a:rPr lang="en-US" sz="2400" b="0" i="1" dirty="0" smtClean="0">
                              <a:latin typeface="Cambria Math" panose="02040503050406030204" pitchFamily="18" charset="0"/>
                              <a:cs typeface="Cambria"/>
                            </a:rPr>
                            <m:t>𝑢</m:t>
                          </m:r>
                        </m:e>
                      </m:d>
                      <m:r>
                        <a:rPr lang="nl-BE" sz="2400" b="0" i="1" dirty="0" smtClean="0">
                          <a:latin typeface="Cambria Math" panose="02040503050406030204" pitchFamily="18" charset="0"/>
                          <a:cs typeface="Cambria"/>
                        </a:rPr>
                        <m:t>=</m:t>
                      </m:r>
                      <m:acc>
                        <m:accPr>
                          <m:chr m:val="̅"/>
                          <m:ctrlPr>
                            <a:rPr lang="nl-BE" sz="2400" b="0" i="1" dirty="0" smtClean="0">
                              <a:solidFill>
                                <a:schemeClr val="accent4"/>
                              </a:solidFill>
                              <a:latin typeface="Cambria Math" panose="02040503050406030204" pitchFamily="18" charset="0"/>
                            </a:rPr>
                          </m:ctrlPr>
                        </m:accPr>
                        <m:e>
                          <m:r>
                            <a:rPr lang="en-US" sz="2400" b="0" i="1" dirty="0" smtClean="0">
                              <a:solidFill>
                                <a:schemeClr val="accent4"/>
                              </a:solidFill>
                              <a:latin typeface="Cambria Math" panose="02040503050406030204" pitchFamily="18" charset="0"/>
                            </a:rPr>
                            <m:t>𝑧</m:t>
                          </m:r>
                        </m:e>
                      </m:acc>
                      <m:acc>
                        <m:accPr>
                          <m:chr m:val="̅"/>
                          <m:ctrlPr>
                            <a:rPr lang="nl-BE" sz="2400" i="1" dirty="0" smtClean="0">
                              <a:solidFill>
                                <a:schemeClr val="accent4"/>
                              </a:solidFill>
                              <a:latin typeface="Cambria Math" panose="02040503050406030204" pitchFamily="18" charset="0"/>
                            </a:rPr>
                          </m:ctrlPr>
                        </m:accPr>
                        <m:e>
                          <m:r>
                            <a:rPr lang="en-US" sz="2400" b="0" i="1" dirty="0" smtClean="0">
                              <a:solidFill>
                                <a:schemeClr val="accent4"/>
                              </a:solidFill>
                              <a:latin typeface="Cambria Math" panose="02040503050406030204" pitchFamily="18" charset="0"/>
                            </a:rPr>
                            <m:t>𝑢</m:t>
                          </m:r>
                        </m:e>
                      </m:acc>
                      <m:r>
                        <a:rPr lang="nl-BE" sz="2400" b="0" i="1" dirty="0" smtClean="0">
                          <a:latin typeface="Cambria Math" panose="02040503050406030204" pitchFamily="18" charset="0"/>
                        </a:rPr>
                        <m:t>+</m:t>
                      </m:r>
                      <m:acc>
                        <m:accPr>
                          <m:chr m:val="̅"/>
                          <m:ctrlPr>
                            <a:rPr lang="nl-BE" sz="2400" b="0" i="1" dirty="0" smtClean="0">
                              <a:solidFill>
                                <a:srgbClr val="92D050"/>
                              </a:solidFill>
                              <a:latin typeface="Cambria Math" panose="02040503050406030204" pitchFamily="18" charset="0"/>
                            </a:rPr>
                          </m:ctrlPr>
                        </m:accPr>
                        <m:e>
                          <m:r>
                            <a:rPr lang="en-US" sz="2400" b="0" i="1" dirty="0" smtClean="0">
                              <a:solidFill>
                                <a:srgbClr val="92D050"/>
                              </a:solidFill>
                              <a:latin typeface="Cambria Math" panose="02040503050406030204" pitchFamily="18" charset="0"/>
                            </a:rPr>
                            <m:t>𝑥</m:t>
                          </m:r>
                        </m:e>
                      </m:acc>
                      <m:acc>
                        <m:accPr>
                          <m:chr m:val="̅"/>
                          <m:ctrlPr>
                            <a:rPr lang="nl-BE" sz="2400" i="1" dirty="0" smtClean="0">
                              <a:solidFill>
                                <a:srgbClr val="92D050"/>
                              </a:solidFill>
                              <a:latin typeface="Cambria Math" panose="02040503050406030204" pitchFamily="18" charset="0"/>
                            </a:rPr>
                          </m:ctrlPr>
                        </m:accPr>
                        <m:e>
                          <m:r>
                            <a:rPr lang="en-US" sz="2400" b="0" i="1" dirty="0" smtClean="0">
                              <a:solidFill>
                                <a:srgbClr val="92D050"/>
                              </a:solidFill>
                              <a:latin typeface="Cambria Math" panose="02040503050406030204" pitchFamily="18" charset="0"/>
                            </a:rPr>
                            <m:t>𝑦</m:t>
                          </m:r>
                        </m:e>
                      </m:acc>
                      <m:r>
                        <a:rPr lang="en-US" sz="2400" b="0" i="1" dirty="0" smtClean="0">
                          <a:solidFill>
                            <a:srgbClr val="92D050"/>
                          </a:solidFill>
                          <a:latin typeface="Cambria Math" panose="02040503050406030204" pitchFamily="18" charset="0"/>
                        </a:rPr>
                        <m:t>𝑧</m:t>
                      </m:r>
                      <m:r>
                        <a:rPr lang="nl-BE" sz="2400" b="0" i="1" dirty="0" smtClean="0">
                          <a:latin typeface="Cambria Math" panose="02040503050406030204" pitchFamily="18" charset="0"/>
                        </a:rPr>
                        <m:t>+</m:t>
                      </m:r>
                      <m:acc>
                        <m:accPr>
                          <m:chr m:val="̅"/>
                          <m:ctrlPr>
                            <a:rPr lang="nl-BE" sz="2400" b="0" i="1" dirty="0" smtClean="0">
                              <a:solidFill>
                                <a:srgbClr val="00B0F0"/>
                              </a:solidFill>
                              <a:latin typeface="Cambria Math" panose="02040503050406030204" pitchFamily="18" charset="0"/>
                            </a:rPr>
                          </m:ctrlPr>
                        </m:accPr>
                        <m:e>
                          <m:r>
                            <a:rPr lang="en-US" sz="2400" b="0" i="1" dirty="0" smtClean="0">
                              <a:solidFill>
                                <a:srgbClr val="00B0F0"/>
                              </a:solidFill>
                              <a:latin typeface="Cambria Math" panose="02040503050406030204" pitchFamily="18" charset="0"/>
                            </a:rPr>
                            <m:t>𝑦</m:t>
                          </m:r>
                        </m:e>
                      </m:acc>
                      <m:acc>
                        <m:accPr>
                          <m:chr m:val="̅"/>
                          <m:ctrlPr>
                            <a:rPr lang="nl-BE" sz="2400" i="1" dirty="0" smtClean="0">
                              <a:solidFill>
                                <a:srgbClr val="00B0F0"/>
                              </a:solidFill>
                              <a:latin typeface="Cambria Math" panose="02040503050406030204" pitchFamily="18" charset="0"/>
                            </a:rPr>
                          </m:ctrlPr>
                        </m:accPr>
                        <m:e>
                          <m:r>
                            <a:rPr lang="en-US" sz="2400" b="0" i="1" dirty="0" smtClean="0">
                              <a:solidFill>
                                <a:srgbClr val="00B0F0"/>
                              </a:solidFill>
                              <a:latin typeface="Cambria Math" panose="02040503050406030204" pitchFamily="18" charset="0"/>
                            </a:rPr>
                            <m:t>𝑢</m:t>
                          </m:r>
                        </m:e>
                      </m:acc>
                    </m:oMath>
                  </m:oMathPara>
                </a14:m>
                <a:endParaRPr lang="nl-BE" sz="2400" dirty="0">
                  <a:solidFill>
                    <a:srgbClr val="FF0000"/>
                  </a:solidFill>
                </a:endParaRPr>
              </a:p>
            </p:txBody>
          </p:sp>
        </mc:Choice>
        <mc:Fallback xmlns="">
          <p:sp>
            <p:nvSpPr>
              <p:cNvPr id="12" name="Tekstvak 11">
                <a:extLst>
                  <a:ext uri="{FF2B5EF4-FFF2-40B4-BE49-F238E27FC236}">
                    <a16:creationId xmlns:a16="http://schemas.microsoft.com/office/drawing/2014/main" id="{2D8E904C-1A12-7BDB-D45F-C0B782367A6D}"/>
                  </a:ext>
                </a:extLst>
              </p:cNvPr>
              <p:cNvSpPr txBox="1">
                <a:spLocks noRot="1" noChangeAspect="1" noMove="1" noResize="1" noEditPoints="1" noAdjustHandles="1" noChangeArrowheads="1" noChangeShapeType="1" noTextEdit="1"/>
              </p:cNvSpPr>
              <p:nvPr/>
            </p:nvSpPr>
            <p:spPr>
              <a:xfrm>
                <a:off x="4130425" y="3323455"/>
                <a:ext cx="4431929" cy="461665"/>
              </a:xfrm>
              <a:prstGeom prst="rect">
                <a:avLst/>
              </a:prstGeom>
              <a:blipFill>
                <a:blip r:embed="rId3"/>
                <a:stretch>
                  <a:fillRect r="-1926" b="-1973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 name="object 7">
                <a:extLst>
                  <a:ext uri="{FF2B5EF4-FFF2-40B4-BE49-F238E27FC236}">
                    <a16:creationId xmlns:a16="http://schemas.microsoft.com/office/drawing/2014/main" id="{0A871B50-6D96-9788-4E97-F154D595062A}"/>
                  </a:ext>
                </a:extLst>
              </p:cNvPr>
              <p:cNvSpPr txBox="1"/>
              <p:nvPr/>
            </p:nvSpPr>
            <p:spPr>
              <a:xfrm>
                <a:off x="390888" y="1460712"/>
                <a:ext cx="7670261" cy="319318"/>
              </a:xfrm>
              <a:prstGeom prst="rect">
                <a:avLst/>
              </a:prstGeom>
            </p:spPr>
            <p:txBody>
              <a:bodyPr vert="horz" wrap="square" lIns="0" tIns="11430" rIns="0" bIns="0" rtlCol="0">
                <a:spAutoFit/>
              </a:bodyPr>
              <a:lstStyle/>
              <a:p>
                <a:pPr marL="12700">
                  <a:lnSpc>
                    <a:spcPct val="100000"/>
                  </a:lnSpc>
                  <a:spcBef>
                    <a:spcPts val="90"/>
                  </a:spcBef>
                </a:pPr>
                <a14:m>
                  <m:oMathPara xmlns:m="http://schemas.openxmlformats.org/officeDocument/2006/math">
                    <m:oMathParaPr>
                      <m:jc m:val="centerGroup"/>
                    </m:oMathParaPr>
                    <m:oMath xmlns:m="http://schemas.openxmlformats.org/officeDocument/2006/math">
                      <m:r>
                        <a:rPr lang="nl-BE" sz="2000" i="1" dirty="0" smtClean="0">
                          <a:latin typeface="Cambria Math" panose="02040503050406030204" pitchFamily="18" charset="0"/>
                          <a:cs typeface="Cambria"/>
                        </a:rPr>
                        <m:t>𝑓</m:t>
                      </m:r>
                      <m:d>
                        <m:dPr>
                          <m:ctrlPr>
                            <a:rPr lang="nl-BE" sz="2000" i="1" dirty="0" smtClean="0">
                              <a:latin typeface="Cambria Math" panose="02040503050406030204" pitchFamily="18" charset="0"/>
                              <a:cs typeface="Cambria"/>
                            </a:rPr>
                          </m:ctrlPr>
                        </m:dPr>
                        <m:e>
                          <m:r>
                            <a:rPr lang="nl-BE" sz="2000" i="1" dirty="0" smtClean="0">
                              <a:latin typeface="Cambria Math" panose="02040503050406030204" pitchFamily="18" charset="0"/>
                              <a:cs typeface="Cambria"/>
                            </a:rPr>
                            <m:t>𝑥</m:t>
                          </m:r>
                          <m:r>
                            <a:rPr lang="nl-BE" sz="2000" i="1" dirty="0" smtClean="0">
                              <a:latin typeface="Cambria Math" panose="02040503050406030204" pitchFamily="18" charset="0"/>
                              <a:cs typeface="Cambria"/>
                            </a:rPr>
                            <m:t>, </m:t>
                          </m:r>
                          <m:r>
                            <a:rPr lang="nl-BE" sz="2000" i="1" dirty="0">
                              <a:latin typeface="Cambria Math" panose="02040503050406030204" pitchFamily="18" charset="0"/>
                              <a:cs typeface="Cambria"/>
                            </a:rPr>
                            <m:t>𝑦</m:t>
                          </m:r>
                          <m:r>
                            <a:rPr lang="nl-BE" sz="2000" i="1" dirty="0">
                              <a:latin typeface="Cambria Math" panose="02040503050406030204" pitchFamily="18" charset="0"/>
                              <a:cs typeface="Cambria"/>
                            </a:rPr>
                            <m:t>, </m:t>
                          </m:r>
                          <m:r>
                            <a:rPr lang="nl-BE" sz="2000" i="1" dirty="0" smtClean="0">
                              <a:latin typeface="Cambria Math" panose="02040503050406030204" pitchFamily="18" charset="0"/>
                              <a:cs typeface="Cambria"/>
                            </a:rPr>
                            <m:t>𝑧</m:t>
                          </m:r>
                          <m:r>
                            <a:rPr lang="nl-BE" sz="2000" b="0" i="1" dirty="0" smtClean="0">
                              <a:latin typeface="Cambria Math" panose="02040503050406030204" pitchFamily="18" charset="0"/>
                              <a:cs typeface="Cambria"/>
                            </a:rPr>
                            <m:t>,</m:t>
                          </m:r>
                          <m:r>
                            <a:rPr lang="nl-BE" sz="2000" b="0" i="1" dirty="0" smtClean="0">
                              <a:latin typeface="Cambria Math" panose="02040503050406030204" pitchFamily="18" charset="0"/>
                              <a:cs typeface="Cambria"/>
                            </a:rPr>
                            <m:t>𝑢</m:t>
                          </m:r>
                        </m:e>
                      </m:d>
                      <m:r>
                        <a:rPr lang="nl-BE" sz="2000" i="1" dirty="0" smtClean="0">
                          <a:latin typeface="Cambria Math" panose="02040503050406030204" pitchFamily="18" charset="0"/>
                          <a:cs typeface="Cambria"/>
                        </a:rPr>
                        <m:t>= </m:t>
                      </m:r>
                      <m:d>
                        <m:dPr>
                          <m:ctrlPr>
                            <a:rPr lang="nl-BE" sz="2000" i="1" dirty="0" smtClean="0">
                              <a:latin typeface="Cambria Math" panose="02040503050406030204" pitchFamily="18" charset="0"/>
                              <a:cs typeface="Cambria"/>
                            </a:rPr>
                          </m:ctrlPr>
                        </m:dPr>
                        <m:e>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𝑦</m:t>
                              </m:r>
                            </m:e>
                          </m:acc>
                          <m:r>
                            <a:rPr lang="nl-BE" sz="2000" i="1" dirty="0" smtClean="0">
                              <a:latin typeface="Cambria Math" panose="02040503050406030204" pitchFamily="18" charset="0"/>
                              <a:ea typeface="Cambria Math" panose="02040503050406030204" pitchFamily="18" charset="0"/>
                            </a:rPr>
                            <m:t>∙</m:t>
                          </m:r>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𝑧</m:t>
                              </m:r>
                            </m:e>
                          </m:acc>
                          <m:r>
                            <a:rPr lang="nl-BE" sz="2000" i="1" dirty="0">
                              <a:latin typeface="Cambria Math" panose="02040503050406030204" pitchFamily="18" charset="0"/>
                              <a:ea typeface="Cambria Math" panose="02040503050406030204" pitchFamily="18" charset="0"/>
                            </a:rPr>
                            <m:t>∙</m:t>
                          </m:r>
                          <m:acc>
                            <m:accPr>
                              <m:chr m:val="̅"/>
                              <m:ctrlPr>
                                <a:rPr lang="nl-BE" sz="2000" b="0" i="1" dirty="0" smtClean="0">
                                  <a:latin typeface="Cambria Math" panose="02040503050406030204" pitchFamily="18" charset="0"/>
                                </a:rPr>
                              </m:ctrlPr>
                            </m:accPr>
                            <m:e>
                              <m:r>
                                <a:rPr lang="nl-BE" sz="2000" b="0" i="1" dirty="0" smtClean="0">
                                  <a:latin typeface="Cambria Math" panose="02040503050406030204" pitchFamily="18" charset="0"/>
                                </a:rPr>
                                <m:t>𝑢</m:t>
                              </m:r>
                            </m:e>
                          </m:acc>
                        </m:e>
                      </m:d>
                      <m:r>
                        <a:rPr lang="nl-BE" sz="2000" i="1" spc="-20" dirty="0">
                          <a:latin typeface="Cambria Math" panose="02040503050406030204" pitchFamily="18" charset="0"/>
                          <a:cs typeface="Cambria"/>
                        </a:rPr>
                        <m:t>+</m:t>
                      </m:r>
                      <m:d>
                        <m:dPr>
                          <m:ctrlPr>
                            <a:rPr lang="nl-BE" sz="2000" i="1" spc="-20" dirty="0">
                              <a:latin typeface="Cambria Math" panose="02040503050406030204" pitchFamily="18" charset="0"/>
                            </a:rPr>
                          </m:ctrlPr>
                        </m:dPr>
                        <m:e>
                          <m:acc>
                            <m:accPr>
                              <m:chr m:val="̅"/>
                              <m:ctrlPr>
                                <a:rPr lang="nl-BE" sz="2000" i="1" dirty="0">
                                  <a:latin typeface="Cambria Math" panose="02040503050406030204" pitchFamily="18" charset="0"/>
                                </a:rPr>
                              </m:ctrlPr>
                            </m:accPr>
                            <m:e>
                              <m:r>
                                <a:rPr lang="nl-BE" sz="2000" i="1" dirty="0">
                                  <a:latin typeface="Cambria Math" panose="02040503050406030204" pitchFamily="18" charset="0"/>
                                </a:rPr>
                                <m:t>𝑦</m:t>
                              </m:r>
                            </m:e>
                          </m:acc>
                          <m:r>
                            <a:rPr lang="nl-BE" sz="2000" i="1" dirty="0">
                              <a:latin typeface="Cambria Math" panose="02040503050406030204" pitchFamily="18" charset="0"/>
                              <a:ea typeface="Cambria Math" panose="02040503050406030204" pitchFamily="18" charset="0"/>
                            </a:rPr>
                            <m:t>∙</m:t>
                          </m:r>
                          <m:r>
                            <a:rPr lang="nl-BE" sz="2000" b="0" i="1" dirty="0" smtClean="0">
                              <a:latin typeface="Cambria Math" panose="02040503050406030204" pitchFamily="18" charset="0"/>
                              <a:ea typeface="Cambria Math" panose="02040503050406030204" pitchFamily="18" charset="0"/>
                            </a:rPr>
                            <m:t>𝑧</m:t>
                          </m:r>
                          <m:r>
                            <a:rPr lang="nl-BE" sz="2000" i="1" dirty="0">
                              <a:latin typeface="Cambria Math" panose="02040503050406030204" pitchFamily="18" charset="0"/>
                              <a:ea typeface="Cambria Math" panose="02040503050406030204" pitchFamily="18" charset="0"/>
                            </a:rPr>
                            <m:t>∙</m:t>
                          </m:r>
                          <m:acc>
                            <m:accPr>
                              <m:chr m:val="̅"/>
                              <m:ctrlPr>
                                <a:rPr lang="nl-BE" sz="2000" i="1" spc="-20" dirty="0">
                                  <a:latin typeface="Cambria Math" panose="02040503050406030204" pitchFamily="18" charset="0"/>
                                </a:rPr>
                              </m:ctrlPr>
                            </m:accPr>
                            <m:e>
                              <m:r>
                                <a:rPr lang="nl-BE" sz="2000" i="1" spc="-20" dirty="0">
                                  <a:latin typeface="Cambria Math" panose="02040503050406030204" pitchFamily="18" charset="0"/>
                                </a:rPr>
                                <m:t>𝑢</m:t>
                              </m:r>
                            </m:e>
                          </m:acc>
                        </m:e>
                      </m:d>
                      <m:r>
                        <a:rPr lang="nl-BE" sz="2000" b="0" i="1" spc="-20" dirty="0" smtClean="0">
                          <a:latin typeface="Cambria Math" panose="02040503050406030204" pitchFamily="18" charset="0"/>
                        </a:rPr>
                        <m:t>+</m:t>
                      </m:r>
                      <m:r>
                        <a:rPr lang="nl-BE" sz="2000" i="1" spc="-20" dirty="0">
                          <a:latin typeface="Cambria Math" panose="02040503050406030204" pitchFamily="18" charset="0"/>
                          <a:cs typeface="Cambria"/>
                        </a:rPr>
                        <m:t>(</m:t>
                      </m:r>
                      <m:r>
                        <a:rPr lang="nl-BE" sz="2000" b="0" i="1" spc="-40" dirty="0" smtClean="0">
                          <a:latin typeface="Cambria Math" panose="02040503050406030204" pitchFamily="18" charset="0"/>
                          <a:cs typeface="Cambria"/>
                        </a:rPr>
                        <m:t>𝑦</m:t>
                      </m:r>
                      <m:r>
                        <a:rPr lang="nl-BE" sz="2000" i="1" dirty="0">
                          <a:latin typeface="Cambria Math" panose="02040503050406030204" pitchFamily="18" charset="0"/>
                          <a:ea typeface="Cambria Math" panose="02040503050406030204" pitchFamily="18" charset="0"/>
                        </a:rPr>
                        <m:t>∙</m:t>
                      </m:r>
                      <m:acc>
                        <m:accPr>
                          <m:chr m:val="̅"/>
                          <m:ctrlPr>
                            <a:rPr lang="nl-BE" sz="2000" i="1" spc="-20" dirty="0">
                              <a:latin typeface="Cambria Math" panose="02040503050406030204" pitchFamily="18" charset="0"/>
                            </a:rPr>
                          </m:ctrlPr>
                        </m:accPr>
                        <m:e>
                          <m:r>
                            <a:rPr lang="nl-BE" sz="2000" b="0" i="1" spc="-20" dirty="0" smtClean="0">
                              <a:latin typeface="Cambria Math" panose="02040503050406030204" pitchFamily="18" charset="0"/>
                            </a:rPr>
                            <m:t>𝑧</m:t>
                          </m:r>
                        </m:e>
                      </m:acc>
                      <m:r>
                        <a:rPr lang="nl-BE" sz="2000" i="1" dirty="0">
                          <a:latin typeface="Cambria Math" panose="02040503050406030204" pitchFamily="18" charset="0"/>
                          <a:ea typeface="Cambria Math" panose="02040503050406030204" pitchFamily="18" charset="0"/>
                        </a:rPr>
                        <m:t>∙</m:t>
                      </m:r>
                      <m:acc>
                        <m:accPr>
                          <m:chr m:val="̅"/>
                          <m:ctrlPr>
                            <a:rPr lang="nl-BE" sz="2000" b="0" i="1" spc="-20" dirty="0" smtClean="0">
                              <a:latin typeface="Cambria Math" panose="02040503050406030204" pitchFamily="18" charset="0"/>
                            </a:rPr>
                          </m:ctrlPr>
                        </m:accPr>
                        <m:e>
                          <m:r>
                            <a:rPr lang="nl-BE" sz="2000" b="0" i="1" spc="-20" dirty="0" smtClean="0">
                              <a:latin typeface="Cambria Math" panose="02040503050406030204" pitchFamily="18" charset="0"/>
                            </a:rPr>
                            <m:t>𝑢</m:t>
                          </m:r>
                        </m:e>
                      </m:acc>
                      <m:r>
                        <a:rPr lang="nl-BE" sz="2000" i="1" spc="-20" dirty="0">
                          <a:latin typeface="Cambria Math" panose="02040503050406030204" pitchFamily="18" charset="0"/>
                          <a:cs typeface="Cambria"/>
                        </a:rPr>
                        <m:t>) + (</m:t>
                      </m:r>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𝑥</m:t>
                          </m:r>
                        </m:e>
                      </m:acc>
                      <m:r>
                        <a:rPr lang="nl-BE" sz="2000" i="1" spc="-5"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i="1" spc="-40" dirty="0">
                          <a:latin typeface="Cambria Math" panose="02040503050406030204" pitchFamily="18" charset="0"/>
                          <a:cs typeface="Cambria"/>
                        </a:rPr>
                        <m:t> </m:t>
                      </m:r>
                      <m:acc>
                        <m:accPr>
                          <m:chr m:val="̅"/>
                          <m:ctrlPr>
                            <a:rPr lang="nl-BE" sz="2000" i="1" spc="-40" dirty="0" smtClean="0">
                              <a:latin typeface="Cambria Math" panose="02040503050406030204" pitchFamily="18" charset="0"/>
                            </a:rPr>
                          </m:ctrlPr>
                        </m:accPr>
                        <m:e>
                          <m:r>
                            <a:rPr lang="nl-BE" sz="2000" b="0" i="1" spc="-40" dirty="0" smtClean="0">
                              <a:latin typeface="Cambria Math" panose="02040503050406030204" pitchFamily="18" charset="0"/>
                            </a:rPr>
                            <m:t>𝑦</m:t>
                          </m:r>
                        </m:e>
                      </m:acc>
                      <m:r>
                        <a:rPr lang="nl-BE" sz="2000" i="1" spc="-30" dirty="0" smtClean="0">
                          <a:latin typeface="Cambria Math" panose="02040503050406030204" pitchFamily="18" charset="0"/>
                          <a:ea typeface="Cambria Math" panose="02040503050406030204" pitchFamily="18" charset="0"/>
                          <a:cs typeface="Cambria"/>
                        </a:rPr>
                        <m:t>∙</m:t>
                      </m:r>
                      <m:r>
                        <a:rPr lang="nl-BE" sz="2000" b="0" i="1" spc="-30" dirty="0" smtClean="0">
                          <a:latin typeface="Cambria Math" panose="02040503050406030204" pitchFamily="18" charset="0"/>
                          <a:ea typeface="Cambria Math" panose="02040503050406030204" pitchFamily="18" charset="0"/>
                          <a:cs typeface="Cambria"/>
                        </a:rPr>
                        <m:t>𝑧</m:t>
                      </m:r>
                      <m:r>
                        <a:rPr lang="nl-BE" sz="2000" i="1" dirty="0">
                          <a:latin typeface="Cambria Math" panose="02040503050406030204" pitchFamily="18" charset="0"/>
                          <a:ea typeface="Cambria Math" panose="02040503050406030204" pitchFamily="18" charset="0"/>
                        </a:rPr>
                        <m:t>∙</m:t>
                      </m:r>
                      <m:r>
                        <a:rPr lang="nl-BE" sz="2000" b="0" i="1" spc="-30" dirty="0" smtClean="0">
                          <a:latin typeface="Cambria Math" panose="02040503050406030204" pitchFamily="18" charset="0"/>
                          <a:ea typeface="Cambria Math" panose="02040503050406030204" pitchFamily="18" charset="0"/>
                        </a:rPr>
                        <m:t>𝑢</m:t>
                      </m:r>
                      <m:r>
                        <a:rPr lang="nl-BE" sz="2000" b="0" i="1" dirty="0" smtClean="0">
                          <a:latin typeface="Cambria Math" panose="02040503050406030204" pitchFamily="18" charset="0"/>
                        </a:rPr>
                        <m:t>)</m:t>
                      </m:r>
                    </m:oMath>
                  </m:oMathPara>
                </a14:m>
                <a:endParaRPr sz="2000" dirty="0">
                  <a:latin typeface="Montserrat" pitchFamily="2" charset="-94"/>
                  <a:cs typeface="Cambria"/>
                </a:endParaRPr>
              </a:p>
            </p:txBody>
          </p:sp>
        </mc:Choice>
        <mc:Fallback xmlns="">
          <p:sp>
            <p:nvSpPr>
              <p:cNvPr id="2" name="object 7">
                <a:extLst>
                  <a:ext uri="{FF2B5EF4-FFF2-40B4-BE49-F238E27FC236}">
                    <a16:creationId xmlns:a16="http://schemas.microsoft.com/office/drawing/2014/main" id="{0A871B50-6D96-9788-4E97-F154D595062A}"/>
                  </a:ext>
                </a:extLst>
              </p:cNvPr>
              <p:cNvSpPr txBox="1">
                <a:spLocks noRot="1" noChangeAspect="1" noMove="1" noResize="1" noEditPoints="1" noAdjustHandles="1" noChangeArrowheads="1" noChangeShapeType="1" noTextEdit="1"/>
              </p:cNvSpPr>
              <p:nvPr/>
            </p:nvSpPr>
            <p:spPr>
              <a:xfrm>
                <a:off x="390888" y="1460712"/>
                <a:ext cx="7670261" cy="319318"/>
              </a:xfrm>
              <a:prstGeom prst="rect">
                <a:avLst/>
              </a:prstGeom>
              <a:blipFill>
                <a:blip r:embed="rId4"/>
                <a:stretch>
                  <a:fillRect b="-34615"/>
                </a:stretch>
              </a:blipFill>
            </p:spPr>
            <p:txBody>
              <a:bodyPr/>
              <a:lstStyle/>
              <a:p>
                <a:r>
                  <a:rPr lang="nl-BE">
                    <a:noFill/>
                  </a:rPr>
                  <a:t> </a:t>
                </a:r>
              </a:p>
            </p:txBody>
          </p:sp>
        </mc:Fallback>
      </mc:AlternateContent>
      <p:sp>
        <p:nvSpPr>
          <p:cNvPr id="3" name="Rechthoek 2">
            <a:extLst>
              <a:ext uri="{FF2B5EF4-FFF2-40B4-BE49-F238E27FC236}">
                <a16:creationId xmlns:a16="http://schemas.microsoft.com/office/drawing/2014/main" id="{A58A9A4E-ABD8-DBA3-DC93-28FB6DF65FA1}"/>
              </a:ext>
            </a:extLst>
          </p:cNvPr>
          <p:cNvSpPr/>
          <p:nvPr/>
        </p:nvSpPr>
        <p:spPr>
          <a:xfrm>
            <a:off x="1343544" y="2755896"/>
            <a:ext cx="540915" cy="2164540"/>
          </a:xfrm>
          <a:prstGeom prst="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4" name="Rechthoek 3">
            <a:extLst>
              <a:ext uri="{FF2B5EF4-FFF2-40B4-BE49-F238E27FC236}">
                <a16:creationId xmlns:a16="http://schemas.microsoft.com/office/drawing/2014/main" id="{5468ECCA-A1AB-22D2-C810-7086C419C5E2}"/>
              </a:ext>
            </a:extLst>
          </p:cNvPr>
          <p:cNvSpPr/>
          <p:nvPr/>
        </p:nvSpPr>
        <p:spPr>
          <a:xfrm>
            <a:off x="2478130" y="2748922"/>
            <a:ext cx="1036798" cy="497970"/>
          </a:xfrm>
          <a:prstGeom prst="rect">
            <a:avLst/>
          </a:prstGeom>
          <a:noFill/>
          <a:ln w="381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8" name="TextBox 7">
            <a:extLst>
              <a:ext uri="{FF2B5EF4-FFF2-40B4-BE49-F238E27FC236}">
                <a16:creationId xmlns:a16="http://schemas.microsoft.com/office/drawing/2014/main" id="{2EF97809-C17B-7C90-FCAA-1528C187A12D}"/>
              </a:ext>
            </a:extLst>
          </p:cNvPr>
          <p:cNvSpPr txBox="1"/>
          <p:nvPr/>
        </p:nvSpPr>
        <p:spPr>
          <a:xfrm>
            <a:off x="684728" y="1870999"/>
            <a:ext cx="4983480" cy="338554"/>
          </a:xfrm>
          <a:prstGeom prst="rect">
            <a:avLst/>
          </a:prstGeom>
          <a:noFill/>
        </p:spPr>
        <p:txBody>
          <a:bodyPr wrap="square" rtlCol="0">
            <a:spAutoFit/>
          </a:bodyPr>
          <a:lstStyle/>
          <a:p>
            <a:r>
              <a:rPr lang="en-US" sz="1600" dirty="0" err="1"/>
              <a:t>Methode</a:t>
            </a:r>
            <a:r>
              <a:rPr lang="en-US" sz="1600" dirty="0"/>
              <a:t> 1 (met </a:t>
            </a:r>
            <a:r>
              <a:rPr lang="en-US" sz="1600" dirty="0" err="1"/>
              <a:t>minimale</a:t>
            </a:r>
            <a:r>
              <a:rPr lang="en-US" sz="1600" dirty="0"/>
              <a:t> </a:t>
            </a:r>
            <a:r>
              <a:rPr lang="en-US" sz="1600" dirty="0" err="1"/>
              <a:t>uitdrukkingen</a:t>
            </a:r>
            <a:r>
              <a:rPr lang="en-US" sz="1600" dirty="0"/>
              <a:t>):</a:t>
            </a:r>
            <a:endParaRPr lang="nl-BE" sz="1600" dirty="0"/>
          </a:p>
        </p:txBody>
      </p:sp>
      <p:sp>
        <p:nvSpPr>
          <p:cNvPr id="11" name="Freeform: Shape 10">
            <a:extLst>
              <a:ext uri="{FF2B5EF4-FFF2-40B4-BE49-F238E27FC236}">
                <a16:creationId xmlns:a16="http://schemas.microsoft.com/office/drawing/2014/main" id="{834BAA02-11FB-0D2E-930D-BF8161770EA6}"/>
              </a:ext>
            </a:extLst>
          </p:cNvPr>
          <p:cNvSpPr/>
          <p:nvPr/>
        </p:nvSpPr>
        <p:spPr>
          <a:xfrm>
            <a:off x="2957026" y="4469419"/>
            <a:ext cx="532660" cy="488272"/>
          </a:xfrm>
          <a:custGeom>
            <a:avLst/>
            <a:gdLst>
              <a:gd name="connsiteX0" fmla="*/ 0 w 532660"/>
              <a:gd name="connsiteY0" fmla="*/ 488272 h 488272"/>
              <a:gd name="connsiteX1" fmla="*/ 0 w 532660"/>
              <a:gd name="connsiteY1" fmla="*/ 0 h 488272"/>
              <a:gd name="connsiteX2" fmla="*/ 532660 w 532660"/>
              <a:gd name="connsiteY2" fmla="*/ 0 h 488272"/>
            </a:gdLst>
            <a:ahLst/>
            <a:cxnLst>
              <a:cxn ang="0">
                <a:pos x="connsiteX0" y="connsiteY0"/>
              </a:cxn>
              <a:cxn ang="0">
                <a:pos x="connsiteX1" y="connsiteY1"/>
              </a:cxn>
              <a:cxn ang="0">
                <a:pos x="connsiteX2" y="connsiteY2"/>
              </a:cxn>
            </a:cxnLst>
            <a:rect l="l" t="t" r="r" b="b"/>
            <a:pathLst>
              <a:path w="532660" h="488272">
                <a:moveTo>
                  <a:pt x="0" y="488272"/>
                </a:moveTo>
                <a:lnTo>
                  <a:pt x="0" y="0"/>
                </a:lnTo>
                <a:lnTo>
                  <a:pt x="532660" y="0"/>
                </a:lnTo>
              </a:path>
            </a:pathLst>
          </a:cu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3" name="Freeform: Shape 12">
            <a:extLst>
              <a:ext uri="{FF2B5EF4-FFF2-40B4-BE49-F238E27FC236}">
                <a16:creationId xmlns:a16="http://schemas.microsoft.com/office/drawing/2014/main" id="{F87E43CB-A2BF-4CCE-DCF2-26CCC566A352}"/>
              </a:ext>
            </a:extLst>
          </p:cNvPr>
          <p:cNvSpPr/>
          <p:nvPr/>
        </p:nvSpPr>
        <p:spPr>
          <a:xfrm rot="16200000">
            <a:off x="2910138" y="2768692"/>
            <a:ext cx="532660" cy="488272"/>
          </a:xfrm>
          <a:custGeom>
            <a:avLst/>
            <a:gdLst>
              <a:gd name="connsiteX0" fmla="*/ 0 w 532660"/>
              <a:gd name="connsiteY0" fmla="*/ 488272 h 488272"/>
              <a:gd name="connsiteX1" fmla="*/ 0 w 532660"/>
              <a:gd name="connsiteY1" fmla="*/ 0 h 488272"/>
              <a:gd name="connsiteX2" fmla="*/ 532660 w 532660"/>
              <a:gd name="connsiteY2" fmla="*/ 0 h 488272"/>
            </a:gdLst>
            <a:ahLst/>
            <a:cxnLst>
              <a:cxn ang="0">
                <a:pos x="connsiteX0" y="connsiteY0"/>
              </a:cxn>
              <a:cxn ang="0">
                <a:pos x="connsiteX1" y="connsiteY1"/>
              </a:cxn>
              <a:cxn ang="0">
                <a:pos x="connsiteX2" y="connsiteY2"/>
              </a:cxn>
            </a:cxnLst>
            <a:rect l="l" t="t" r="r" b="b"/>
            <a:pathLst>
              <a:path w="532660" h="488272">
                <a:moveTo>
                  <a:pt x="0" y="488272"/>
                </a:moveTo>
                <a:lnTo>
                  <a:pt x="0" y="0"/>
                </a:lnTo>
                <a:lnTo>
                  <a:pt x="532660" y="0"/>
                </a:lnTo>
              </a:path>
            </a:pathLst>
          </a:cu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4" name="Freeform: Shape 13">
            <a:extLst>
              <a:ext uri="{FF2B5EF4-FFF2-40B4-BE49-F238E27FC236}">
                <a16:creationId xmlns:a16="http://schemas.microsoft.com/office/drawing/2014/main" id="{09792E3B-12B9-4F54-92CF-C5E42C2F7A20}"/>
              </a:ext>
            </a:extLst>
          </p:cNvPr>
          <p:cNvSpPr/>
          <p:nvPr/>
        </p:nvSpPr>
        <p:spPr>
          <a:xfrm rot="10800000">
            <a:off x="1328211" y="2808667"/>
            <a:ext cx="532660" cy="488272"/>
          </a:xfrm>
          <a:custGeom>
            <a:avLst/>
            <a:gdLst>
              <a:gd name="connsiteX0" fmla="*/ 0 w 532660"/>
              <a:gd name="connsiteY0" fmla="*/ 488272 h 488272"/>
              <a:gd name="connsiteX1" fmla="*/ 0 w 532660"/>
              <a:gd name="connsiteY1" fmla="*/ 0 h 488272"/>
              <a:gd name="connsiteX2" fmla="*/ 532660 w 532660"/>
              <a:gd name="connsiteY2" fmla="*/ 0 h 488272"/>
            </a:gdLst>
            <a:ahLst/>
            <a:cxnLst>
              <a:cxn ang="0">
                <a:pos x="connsiteX0" y="connsiteY0"/>
              </a:cxn>
              <a:cxn ang="0">
                <a:pos x="connsiteX1" y="connsiteY1"/>
              </a:cxn>
              <a:cxn ang="0">
                <a:pos x="connsiteX2" y="connsiteY2"/>
              </a:cxn>
            </a:cxnLst>
            <a:rect l="l" t="t" r="r" b="b"/>
            <a:pathLst>
              <a:path w="532660" h="488272">
                <a:moveTo>
                  <a:pt x="0" y="488272"/>
                </a:moveTo>
                <a:lnTo>
                  <a:pt x="0" y="0"/>
                </a:lnTo>
                <a:lnTo>
                  <a:pt x="532660" y="0"/>
                </a:lnTo>
              </a:path>
            </a:pathLst>
          </a:cu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6" name="Freeform: Shape 15">
            <a:extLst>
              <a:ext uri="{FF2B5EF4-FFF2-40B4-BE49-F238E27FC236}">
                <a16:creationId xmlns:a16="http://schemas.microsoft.com/office/drawing/2014/main" id="{79B71921-EC10-475E-AB61-5947BD1C5E6D}"/>
              </a:ext>
            </a:extLst>
          </p:cNvPr>
          <p:cNvSpPr/>
          <p:nvPr/>
        </p:nvSpPr>
        <p:spPr>
          <a:xfrm rot="5400000">
            <a:off x="1342189" y="4491613"/>
            <a:ext cx="532660" cy="488272"/>
          </a:xfrm>
          <a:custGeom>
            <a:avLst/>
            <a:gdLst>
              <a:gd name="connsiteX0" fmla="*/ 0 w 532660"/>
              <a:gd name="connsiteY0" fmla="*/ 488272 h 488272"/>
              <a:gd name="connsiteX1" fmla="*/ 0 w 532660"/>
              <a:gd name="connsiteY1" fmla="*/ 0 h 488272"/>
              <a:gd name="connsiteX2" fmla="*/ 532660 w 532660"/>
              <a:gd name="connsiteY2" fmla="*/ 0 h 488272"/>
            </a:gdLst>
            <a:ahLst/>
            <a:cxnLst>
              <a:cxn ang="0">
                <a:pos x="connsiteX0" y="connsiteY0"/>
              </a:cxn>
              <a:cxn ang="0">
                <a:pos x="connsiteX1" y="connsiteY1"/>
              </a:cxn>
              <a:cxn ang="0">
                <a:pos x="connsiteX2" y="connsiteY2"/>
              </a:cxn>
            </a:cxnLst>
            <a:rect l="l" t="t" r="r" b="b"/>
            <a:pathLst>
              <a:path w="532660" h="488272">
                <a:moveTo>
                  <a:pt x="0" y="488272"/>
                </a:moveTo>
                <a:lnTo>
                  <a:pt x="0" y="0"/>
                </a:lnTo>
                <a:lnTo>
                  <a:pt x="532660" y="0"/>
                </a:lnTo>
              </a:path>
            </a:pathLst>
          </a:cu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6" name="Text Placeholder 9">
            <a:extLst>
              <a:ext uri="{FF2B5EF4-FFF2-40B4-BE49-F238E27FC236}">
                <a16:creationId xmlns:a16="http://schemas.microsoft.com/office/drawing/2014/main" id="{4311B979-361A-AC11-F0C7-A379D6265A8A}"/>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p:sp>
        <p:nvSpPr>
          <p:cNvPr id="17" name="Tekstvak 16">
            <a:extLst>
              <a:ext uri="{FF2B5EF4-FFF2-40B4-BE49-F238E27FC236}">
                <a16:creationId xmlns:a16="http://schemas.microsoft.com/office/drawing/2014/main" id="{E7E51DF5-929C-D226-9FDC-0DDE84A2C34B}"/>
              </a:ext>
            </a:extLst>
          </p:cNvPr>
          <p:cNvSpPr txBox="1"/>
          <p:nvPr/>
        </p:nvSpPr>
        <p:spPr>
          <a:xfrm>
            <a:off x="646332" y="904268"/>
            <a:ext cx="4572000" cy="369332"/>
          </a:xfrm>
          <a:prstGeom prst="rect">
            <a:avLst/>
          </a:prstGeom>
          <a:noFill/>
        </p:spPr>
        <p:txBody>
          <a:bodyPr wrap="square">
            <a:spAutoFit/>
          </a:bodyPr>
          <a:lstStyle/>
          <a:p>
            <a:r>
              <a:rPr lang="nl-BE" dirty="0">
                <a:solidFill>
                  <a:schemeClr val="tx1"/>
                </a:solidFill>
                <a:latin typeface="Montserrat Semi"/>
              </a:rPr>
              <a:t>Voorbeeld 4: vereenvoudigen</a:t>
            </a:r>
          </a:p>
        </p:txBody>
      </p:sp>
      <p:sp>
        <p:nvSpPr>
          <p:cNvPr id="18" name="Title 1">
            <a:extLst>
              <a:ext uri="{FF2B5EF4-FFF2-40B4-BE49-F238E27FC236}">
                <a16:creationId xmlns:a16="http://schemas.microsoft.com/office/drawing/2014/main" id="{C96EF190-A461-BF6E-406A-E2F09B6B5125}"/>
              </a:ext>
            </a:extLst>
          </p:cNvPr>
          <p:cNvSpPr txBox="1">
            <a:spLocks/>
          </p:cNvSpPr>
          <p:nvPr/>
        </p:nvSpPr>
        <p:spPr>
          <a:xfrm>
            <a:off x="685800" y="284559"/>
            <a:ext cx="7772400" cy="877898"/>
          </a:xfrm>
          <a:prstGeom prst="rect">
            <a:avLst/>
          </a:prstGeom>
        </p:spPr>
        <p:txBody>
          <a:bodyPr vert="horz" lIns="91440" tIns="45720" rIns="91440" bIns="45720" rtlCol="0" anchor="t" anchorCtr="0">
            <a:normAutofit fontScale="700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5.3 Vereenvoudigen: algoritme</a:t>
            </a:r>
          </a:p>
        </p:txBody>
      </p:sp>
    </p:spTree>
    <p:extLst>
      <p:ext uri="{BB962C8B-B14F-4D97-AF65-F5344CB8AC3E}">
        <p14:creationId xmlns:p14="http://schemas.microsoft.com/office/powerpoint/2010/main" val="376633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4" grpId="0" animBg="1"/>
      <p:bldP spid="11" grpId="0" animBg="1"/>
      <p:bldP spid="13" grpId="0" animBg="1"/>
      <p:bldP spid="14"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3891968751"/>
                  </p:ext>
                </p:extLst>
              </p:nvPr>
            </p:nvGraphicFramePr>
            <p:xfrm>
              <a:off x="749873" y="2110075"/>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3891968751"/>
                  </p:ext>
                </p:extLst>
              </p:nvPr>
            </p:nvGraphicFramePr>
            <p:xfrm>
              <a:off x="749873" y="2110075"/>
              <a:ext cx="2786881" cy="2814870"/>
            </p:xfrm>
            <a:graphic>
              <a:graphicData uri="http://schemas.openxmlformats.org/drawingml/2006/table">
                <a:tbl>
                  <a:tblPr firstRow="1" bandRow="1">
                    <a:tableStyleId>{2D5ABB26-0587-4C30-8999-92F81FD0307C}</a:tableStyleId>
                  </a:tblPr>
                  <a:tblGrid>
                    <a:gridCol w="550481">
                      <a:extLst>
                        <a:ext uri="{9D8B030D-6E8A-4147-A177-3AD203B41FA5}">
                          <a16:colId xmlns:a16="http://schemas.microsoft.com/office/drawing/2014/main" val="2122599680"/>
                        </a:ext>
                      </a:extLst>
                    </a:gridCol>
                    <a:gridCol w="559100">
                      <a:extLst>
                        <a:ext uri="{9D8B030D-6E8A-4147-A177-3AD203B41FA5}">
                          <a16:colId xmlns:a16="http://schemas.microsoft.com/office/drawing/2014/main" val="389670425"/>
                        </a:ext>
                      </a:extLst>
                    </a:gridCol>
                    <a:gridCol w="559100">
                      <a:extLst>
                        <a:ext uri="{9D8B030D-6E8A-4147-A177-3AD203B41FA5}">
                          <a16:colId xmlns:a16="http://schemas.microsoft.com/office/drawing/2014/main" val="994374367"/>
                        </a:ext>
                      </a:extLst>
                    </a:gridCol>
                    <a:gridCol w="559100">
                      <a:extLst>
                        <a:ext uri="{9D8B030D-6E8A-4147-A177-3AD203B41FA5}">
                          <a16:colId xmlns:a16="http://schemas.microsoft.com/office/drawing/2014/main" val="1266147529"/>
                        </a:ext>
                      </a:extLst>
                    </a:gridCol>
                    <a:gridCol w="559100">
                      <a:extLst>
                        <a:ext uri="{9D8B030D-6E8A-4147-A177-3AD203B41FA5}">
                          <a16:colId xmlns:a16="http://schemas.microsoft.com/office/drawing/2014/main" val="1991004187"/>
                        </a:ext>
                      </a:extLst>
                    </a:gridCol>
                  </a:tblGrid>
                  <a:tr h="562974">
                    <a:tc>
                      <a:txBody>
                        <a:bodyPr/>
                        <a:lstStyle/>
                        <a:p>
                          <a:pPr algn="ctr"/>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2"/>
                          <a:stretch>
                            <a:fillRect l="-97826" r="-301087" b="-407609"/>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2"/>
                          <a:stretch>
                            <a:fillRect l="-197826" r="-201087" b="-407609"/>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2"/>
                          <a:stretch>
                            <a:fillRect l="-297826" r="-101087" b="-407609"/>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2"/>
                          <a:stretch>
                            <a:fillRect l="-397826" r="-1087" b="-407609"/>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2"/>
                          <a:stretch>
                            <a:fillRect t="-98925" r="-410000" b="-303226"/>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2"/>
                          <a:stretch>
                            <a:fillRect t="-201087" r="-410000" b="-206522"/>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2"/>
                          <a:stretch>
                            <a:fillRect t="-297849" r="-410000" b="-104301"/>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0</a:t>
                          </a:r>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2"/>
                          <a:stretch>
                            <a:fillRect t="-402174" r="-410000" b="-5435"/>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tcPr>
                    </a:tc>
                    <a:tc>
                      <a:txBody>
                        <a:bodyPr/>
                        <a:lstStyle/>
                        <a:p>
                          <a:pPr algn="ctr"/>
                          <a:r>
                            <a:rPr lang="nl-BE" sz="2000" dirty="0"/>
                            <a:t>0</a:t>
                          </a:r>
                        </a:p>
                      </a:txBody>
                      <a:tcPr anchor="ctr"/>
                    </a:tc>
                    <a:tc>
                      <a:txBody>
                        <a:bodyPr/>
                        <a:lstStyle/>
                        <a:p>
                          <a:pPr algn="ctr"/>
                          <a:r>
                            <a:rPr lang="nl-BE" sz="2000" dirty="0"/>
                            <a:t>0</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Fallback>
      </mc:AlternateContent>
      <mc:AlternateContent xmlns:mc="http://schemas.openxmlformats.org/markup-compatibility/2006" xmlns:a14="http://schemas.microsoft.com/office/drawing/2010/main">
        <mc:Choice Requires="a14">
          <p:sp>
            <p:nvSpPr>
              <p:cNvPr id="12" name="Tekstvak 11">
                <a:extLst>
                  <a:ext uri="{FF2B5EF4-FFF2-40B4-BE49-F238E27FC236}">
                    <a16:creationId xmlns:a16="http://schemas.microsoft.com/office/drawing/2014/main" id="{2D8E904C-1A12-7BDB-D45F-C0B782367A6D}"/>
                  </a:ext>
                </a:extLst>
              </p:cNvPr>
              <p:cNvSpPr txBox="1"/>
              <p:nvPr/>
            </p:nvSpPr>
            <p:spPr>
              <a:xfrm>
                <a:off x="3604697" y="3188983"/>
                <a:ext cx="54326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BE" sz="2400" i="1" dirty="0" smtClean="0">
                          <a:solidFill>
                            <a:schemeClr val="tx1"/>
                          </a:solidFill>
                          <a:latin typeface="Cambria Math" panose="02040503050406030204" pitchFamily="18" charset="0"/>
                          <a:cs typeface="Cambria"/>
                        </a:rPr>
                        <m:t>𝑓</m:t>
                      </m:r>
                      <m:d>
                        <m:dPr>
                          <m:ctrlPr>
                            <a:rPr lang="nl-BE" sz="2400" i="1" dirty="0">
                              <a:solidFill>
                                <a:schemeClr val="tx1"/>
                              </a:solidFill>
                              <a:latin typeface="Cambria Math" panose="02040503050406030204" pitchFamily="18" charset="0"/>
                              <a:cs typeface="Cambria"/>
                            </a:rPr>
                          </m:ctrlPr>
                        </m:dPr>
                        <m:e>
                          <m:r>
                            <a:rPr lang="nl-BE" sz="2400" i="1" dirty="0">
                              <a:solidFill>
                                <a:schemeClr val="tx1"/>
                              </a:solidFill>
                              <a:latin typeface="Cambria Math" panose="02040503050406030204" pitchFamily="18" charset="0"/>
                              <a:cs typeface="Cambria"/>
                            </a:rPr>
                            <m:t>𝑥</m:t>
                          </m:r>
                          <m:r>
                            <a:rPr lang="nl-BE" sz="2400" i="1" dirty="0">
                              <a:solidFill>
                                <a:schemeClr val="tx1"/>
                              </a:solidFill>
                              <a:latin typeface="Cambria Math" panose="02040503050406030204" pitchFamily="18" charset="0"/>
                              <a:cs typeface="Cambria"/>
                            </a:rPr>
                            <m:t>, </m:t>
                          </m:r>
                          <m:r>
                            <a:rPr lang="nl-BE" sz="2400" i="1" dirty="0">
                              <a:solidFill>
                                <a:schemeClr val="tx1"/>
                              </a:solidFill>
                              <a:latin typeface="Cambria Math" panose="02040503050406030204" pitchFamily="18" charset="0"/>
                              <a:cs typeface="Cambria"/>
                            </a:rPr>
                            <m:t>𝑦</m:t>
                          </m:r>
                          <m:r>
                            <a:rPr lang="nl-BE" sz="2400" i="1" dirty="0">
                              <a:solidFill>
                                <a:schemeClr val="tx1"/>
                              </a:solidFill>
                              <a:latin typeface="Cambria Math" panose="02040503050406030204" pitchFamily="18" charset="0"/>
                              <a:cs typeface="Cambria"/>
                            </a:rPr>
                            <m:t>, </m:t>
                          </m:r>
                          <m:r>
                            <a:rPr lang="nl-BE" sz="2400" i="1" dirty="0">
                              <a:solidFill>
                                <a:schemeClr val="tx1"/>
                              </a:solidFill>
                              <a:latin typeface="Cambria Math" panose="02040503050406030204" pitchFamily="18" charset="0"/>
                              <a:cs typeface="Cambria"/>
                            </a:rPr>
                            <m:t>𝑧</m:t>
                          </m:r>
                          <m:r>
                            <a:rPr lang="en-US" sz="2400" b="0" i="1" dirty="0" smtClean="0">
                              <a:solidFill>
                                <a:schemeClr val="tx1"/>
                              </a:solidFill>
                              <a:latin typeface="Cambria Math" panose="02040503050406030204" pitchFamily="18" charset="0"/>
                              <a:cs typeface="Cambria"/>
                            </a:rPr>
                            <m:t>,</m:t>
                          </m:r>
                          <m:r>
                            <a:rPr lang="en-US" sz="2400" b="0" i="1" dirty="0" smtClean="0">
                              <a:solidFill>
                                <a:schemeClr val="tx1"/>
                              </a:solidFill>
                              <a:latin typeface="Cambria Math" panose="02040503050406030204" pitchFamily="18" charset="0"/>
                              <a:cs typeface="Cambria"/>
                            </a:rPr>
                            <m:t>𝑢</m:t>
                          </m:r>
                        </m:e>
                      </m:d>
                      <m:r>
                        <a:rPr lang="nl-BE" sz="2400" b="0" i="1" dirty="0" smtClean="0">
                          <a:solidFill>
                            <a:schemeClr val="tx1"/>
                          </a:solidFill>
                          <a:latin typeface="Cambria Math" panose="02040503050406030204" pitchFamily="18" charset="0"/>
                          <a:cs typeface="Cambria"/>
                        </a:rPr>
                        <m:t>=</m:t>
                      </m:r>
                      <m:r>
                        <a:rPr lang="en-US" sz="2400" b="0" i="1" dirty="0" smtClean="0">
                          <a:solidFill>
                            <a:schemeClr val="accent3"/>
                          </a:solidFill>
                          <a:latin typeface="Cambria Math" panose="02040503050406030204" pitchFamily="18" charset="0"/>
                        </a:rPr>
                        <m:t>(</m:t>
                      </m:r>
                      <m:r>
                        <a:rPr lang="en-US" sz="2400" b="0" i="1" dirty="0" smtClean="0">
                          <a:solidFill>
                            <a:schemeClr val="accent3"/>
                          </a:solidFill>
                          <a:latin typeface="Cambria Math" panose="02040503050406030204" pitchFamily="18" charset="0"/>
                        </a:rPr>
                        <m:t>𝑧</m:t>
                      </m:r>
                      <m:r>
                        <a:rPr lang="en-US" sz="2400" b="0" i="1" dirty="0" smtClean="0">
                          <a:solidFill>
                            <a:schemeClr val="accent3"/>
                          </a:solidFill>
                          <a:latin typeface="Cambria Math" panose="02040503050406030204" pitchFamily="18" charset="0"/>
                        </a:rPr>
                        <m:t>+</m:t>
                      </m:r>
                      <m:acc>
                        <m:accPr>
                          <m:chr m:val="̅"/>
                          <m:ctrlPr>
                            <a:rPr lang="en-US" sz="2400" b="0" i="1" dirty="0" smtClean="0">
                              <a:solidFill>
                                <a:schemeClr val="accent3"/>
                              </a:solidFill>
                              <a:latin typeface="Cambria Math" panose="02040503050406030204" pitchFamily="18" charset="0"/>
                            </a:rPr>
                          </m:ctrlPr>
                        </m:accPr>
                        <m:e>
                          <m:r>
                            <a:rPr lang="en-US" sz="2400" b="0" i="1" dirty="0" smtClean="0">
                              <a:solidFill>
                                <a:schemeClr val="accent3"/>
                              </a:solidFill>
                              <a:latin typeface="Cambria Math" panose="02040503050406030204" pitchFamily="18" charset="0"/>
                            </a:rPr>
                            <m:t>𝑢</m:t>
                          </m:r>
                        </m:e>
                      </m:acc>
                      <m:r>
                        <a:rPr lang="en-US" sz="2400" b="0" i="1" dirty="0" smtClean="0">
                          <a:solidFill>
                            <a:schemeClr val="accent3"/>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0" dirty="0" smtClean="0">
                          <a:solidFill>
                            <a:schemeClr val="accent1"/>
                          </a:solidFill>
                          <a:latin typeface="Cambria Math" panose="02040503050406030204" pitchFamily="18" charset="0"/>
                          <a:ea typeface="Cambria Math" panose="02040503050406030204" pitchFamily="18" charset="0"/>
                        </a:rPr>
                        <m:t>(</m:t>
                      </m:r>
                      <m:acc>
                        <m:accPr>
                          <m:chr m:val="̅"/>
                          <m:ctrlPr>
                            <a:rPr lang="en-US" sz="2400" b="0" i="1" dirty="0" smtClean="0">
                              <a:solidFill>
                                <a:schemeClr val="accent1"/>
                              </a:solidFill>
                              <a:latin typeface="Cambria Math" panose="02040503050406030204" pitchFamily="18" charset="0"/>
                              <a:ea typeface="Cambria Math" panose="02040503050406030204" pitchFamily="18" charset="0"/>
                            </a:rPr>
                          </m:ctrlPr>
                        </m:accPr>
                        <m:e>
                          <m:r>
                            <a:rPr lang="en-US" sz="2400" b="0" i="1" dirty="0" smtClean="0">
                              <a:solidFill>
                                <a:schemeClr val="accent1"/>
                              </a:solidFill>
                              <a:latin typeface="Cambria Math" panose="02040503050406030204" pitchFamily="18" charset="0"/>
                              <a:ea typeface="Cambria Math" panose="02040503050406030204" pitchFamily="18" charset="0"/>
                            </a:rPr>
                            <m:t>𝑥</m:t>
                          </m:r>
                        </m:e>
                      </m:acc>
                      <m:r>
                        <a:rPr lang="en-US" sz="2400" b="0" i="1" dirty="0" smtClean="0">
                          <a:solidFill>
                            <a:schemeClr val="accent1"/>
                          </a:solidFill>
                          <a:latin typeface="Cambria Math" panose="02040503050406030204" pitchFamily="18" charset="0"/>
                        </a:rPr>
                        <m:t>+</m:t>
                      </m:r>
                      <m:acc>
                        <m:accPr>
                          <m:chr m:val="̅"/>
                          <m:ctrlPr>
                            <a:rPr lang="en-US" sz="2400" b="0" i="1" dirty="0" smtClean="0">
                              <a:solidFill>
                                <a:schemeClr val="accent1"/>
                              </a:solidFill>
                              <a:latin typeface="Cambria Math" panose="02040503050406030204" pitchFamily="18" charset="0"/>
                            </a:rPr>
                          </m:ctrlPr>
                        </m:accPr>
                        <m:e>
                          <m:r>
                            <a:rPr lang="en-US" sz="2400" b="0" i="1" dirty="0" smtClean="0">
                              <a:solidFill>
                                <a:schemeClr val="accent1"/>
                              </a:solidFill>
                              <a:latin typeface="Cambria Math" panose="02040503050406030204" pitchFamily="18" charset="0"/>
                            </a:rPr>
                            <m:t>𝑢</m:t>
                          </m:r>
                        </m:e>
                      </m:acc>
                      <m:r>
                        <a:rPr lang="en-US" sz="2400" b="0" i="1" dirty="0" smtClean="0">
                          <a:solidFill>
                            <a:schemeClr val="accent1"/>
                          </a:solidFill>
                          <a:latin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bg1"/>
                          </a:solidFill>
                          <a:latin typeface="Cambria Math" panose="02040503050406030204" pitchFamily="18" charset="0"/>
                          <a:ea typeface="Cambria Math" panose="02040503050406030204" pitchFamily="18" charset="0"/>
                        </a:rPr>
                        <m:t>(</m:t>
                      </m:r>
                      <m:acc>
                        <m:accPr>
                          <m:chr m:val="̅"/>
                          <m:ctrlPr>
                            <a:rPr lang="en-US" sz="2400" b="0" i="1" dirty="0" smtClean="0">
                              <a:solidFill>
                                <a:schemeClr val="bg1"/>
                              </a:solidFill>
                              <a:latin typeface="Cambria Math" panose="02040503050406030204" pitchFamily="18" charset="0"/>
                              <a:ea typeface="Cambria Math" panose="02040503050406030204" pitchFamily="18" charset="0"/>
                            </a:rPr>
                          </m:ctrlPr>
                        </m:accPr>
                        <m:e>
                          <m:r>
                            <a:rPr lang="en-US" sz="2400" b="0" i="1" dirty="0" smtClean="0">
                              <a:solidFill>
                                <a:schemeClr val="bg1"/>
                              </a:solidFill>
                              <a:latin typeface="Cambria Math" panose="02040503050406030204" pitchFamily="18" charset="0"/>
                              <a:ea typeface="Cambria Math" panose="02040503050406030204" pitchFamily="18" charset="0"/>
                            </a:rPr>
                            <m:t>𝑦</m:t>
                          </m:r>
                        </m:e>
                      </m:acc>
                      <m:r>
                        <a:rPr lang="en-US" sz="2400" b="0" i="1" dirty="0" smtClean="0">
                          <a:solidFill>
                            <a:schemeClr val="bg1"/>
                          </a:solidFill>
                          <a:latin typeface="Cambria Math" panose="02040503050406030204" pitchFamily="18" charset="0"/>
                        </a:rPr>
                        <m:t>+</m:t>
                      </m:r>
                      <m:acc>
                        <m:accPr>
                          <m:chr m:val="̅"/>
                          <m:ctrlPr>
                            <a:rPr lang="en-US" sz="2400" b="0" i="1" dirty="0" smtClean="0">
                              <a:solidFill>
                                <a:schemeClr val="bg1"/>
                              </a:solidFill>
                              <a:latin typeface="Cambria Math" panose="02040503050406030204" pitchFamily="18" charset="0"/>
                            </a:rPr>
                          </m:ctrlPr>
                        </m:accPr>
                        <m:e>
                          <m:r>
                            <a:rPr lang="en-US" sz="2400" b="0" i="1" dirty="0" smtClean="0">
                              <a:solidFill>
                                <a:schemeClr val="bg1"/>
                              </a:solidFill>
                              <a:latin typeface="Cambria Math" panose="02040503050406030204" pitchFamily="18" charset="0"/>
                            </a:rPr>
                            <m:t>𝑧</m:t>
                          </m:r>
                        </m:e>
                      </m:acc>
                      <m:r>
                        <a:rPr lang="en-US" sz="2400" b="0" i="1" dirty="0" smtClean="0">
                          <a:solidFill>
                            <a:schemeClr val="bg1"/>
                          </a:solidFill>
                          <a:latin typeface="Cambria Math" panose="02040503050406030204" pitchFamily="18" charset="0"/>
                        </a:rPr>
                        <m:t>)</m:t>
                      </m:r>
                    </m:oMath>
                  </m:oMathPara>
                </a14:m>
                <a:endParaRPr lang="nl-BE" sz="2400" dirty="0">
                  <a:solidFill>
                    <a:schemeClr val="tx1"/>
                  </a:solidFill>
                </a:endParaRPr>
              </a:p>
            </p:txBody>
          </p:sp>
        </mc:Choice>
        <mc:Fallback xmlns="">
          <p:sp>
            <p:nvSpPr>
              <p:cNvPr id="12" name="Tekstvak 11">
                <a:extLst>
                  <a:ext uri="{FF2B5EF4-FFF2-40B4-BE49-F238E27FC236}">
                    <a16:creationId xmlns:a16="http://schemas.microsoft.com/office/drawing/2014/main" id="{2D8E904C-1A12-7BDB-D45F-C0B782367A6D}"/>
                  </a:ext>
                </a:extLst>
              </p:cNvPr>
              <p:cNvSpPr txBox="1">
                <a:spLocks noRot="1" noChangeAspect="1" noMove="1" noResize="1" noEditPoints="1" noAdjustHandles="1" noChangeArrowheads="1" noChangeShapeType="1" noTextEdit="1"/>
              </p:cNvSpPr>
              <p:nvPr/>
            </p:nvSpPr>
            <p:spPr>
              <a:xfrm>
                <a:off x="3604697" y="3188983"/>
                <a:ext cx="5432623" cy="461665"/>
              </a:xfrm>
              <a:prstGeom prst="rect">
                <a:avLst/>
              </a:prstGeom>
              <a:blipFill>
                <a:blip r:embed="rId3"/>
                <a:stretch>
                  <a:fillRect r="-3812" b="-19737"/>
                </a:stretch>
              </a:blipFill>
            </p:spPr>
            <p:txBody>
              <a:bodyPr/>
              <a:lstStyle/>
              <a:p>
                <a:r>
                  <a:rPr lang="nl-BE">
                    <a:noFill/>
                  </a:rPr>
                  <a:t> </a:t>
                </a:r>
              </a:p>
            </p:txBody>
          </p:sp>
        </mc:Fallback>
      </mc:AlternateContent>
      <p:sp>
        <p:nvSpPr>
          <p:cNvPr id="3" name="Rechthoek 2">
            <a:extLst>
              <a:ext uri="{FF2B5EF4-FFF2-40B4-BE49-F238E27FC236}">
                <a16:creationId xmlns:a16="http://schemas.microsoft.com/office/drawing/2014/main" id="{A58A9A4E-ABD8-DBA3-DC93-28FB6DF65FA1}"/>
              </a:ext>
            </a:extLst>
          </p:cNvPr>
          <p:cNvSpPr/>
          <p:nvPr/>
        </p:nvSpPr>
        <p:spPr>
          <a:xfrm>
            <a:off x="1869272" y="2700261"/>
            <a:ext cx="540915" cy="2164540"/>
          </a:xfrm>
          <a:prstGeom prst="rect">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4" name="Rechthoek 3">
            <a:extLst>
              <a:ext uri="{FF2B5EF4-FFF2-40B4-BE49-F238E27FC236}">
                <a16:creationId xmlns:a16="http://schemas.microsoft.com/office/drawing/2014/main" id="{5468ECCA-A1AB-22D2-C810-7086C419C5E2}"/>
              </a:ext>
            </a:extLst>
          </p:cNvPr>
          <p:cNvSpPr/>
          <p:nvPr/>
        </p:nvSpPr>
        <p:spPr>
          <a:xfrm>
            <a:off x="2478130" y="3266180"/>
            <a:ext cx="1007956" cy="1027914"/>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solidFill>
                <a:srgbClr val="C00000"/>
              </a:solidFill>
            </a:endParaRPr>
          </a:p>
        </p:txBody>
      </p:sp>
      <p:sp>
        <p:nvSpPr>
          <p:cNvPr id="6" name="Rechthoek 5">
            <a:extLst>
              <a:ext uri="{FF2B5EF4-FFF2-40B4-BE49-F238E27FC236}">
                <a16:creationId xmlns:a16="http://schemas.microsoft.com/office/drawing/2014/main" id="{576D0F75-3D4C-820E-7250-2E302BDDEB90}"/>
              </a:ext>
            </a:extLst>
          </p:cNvPr>
          <p:cNvSpPr/>
          <p:nvPr/>
        </p:nvSpPr>
        <p:spPr>
          <a:xfrm>
            <a:off x="1942462" y="3892082"/>
            <a:ext cx="930278" cy="904931"/>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8" name="TextBox 7">
            <a:extLst>
              <a:ext uri="{FF2B5EF4-FFF2-40B4-BE49-F238E27FC236}">
                <a16:creationId xmlns:a16="http://schemas.microsoft.com/office/drawing/2014/main" id="{2EF97809-C17B-7C90-FCAA-1528C187A12D}"/>
              </a:ext>
            </a:extLst>
          </p:cNvPr>
          <p:cNvSpPr txBox="1"/>
          <p:nvPr/>
        </p:nvSpPr>
        <p:spPr>
          <a:xfrm>
            <a:off x="684728" y="1736527"/>
            <a:ext cx="4983480" cy="338554"/>
          </a:xfrm>
          <a:prstGeom prst="rect">
            <a:avLst/>
          </a:prstGeom>
          <a:noFill/>
        </p:spPr>
        <p:txBody>
          <a:bodyPr wrap="square" rtlCol="0">
            <a:spAutoFit/>
          </a:bodyPr>
          <a:lstStyle/>
          <a:p>
            <a:r>
              <a:rPr lang="en-US" sz="1600" dirty="0" err="1"/>
              <a:t>Methode</a:t>
            </a:r>
            <a:r>
              <a:rPr lang="en-US" sz="1600" dirty="0"/>
              <a:t> 2 (met </a:t>
            </a:r>
            <a:r>
              <a:rPr lang="en-US" sz="1600" dirty="0" err="1"/>
              <a:t>maximale</a:t>
            </a:r>
            <a:r>
              <a:rPr lang="en-US" sz="1600" dirty="0"/>
              <a:t> </a:t>
            </a:r>
            <a:r>
              <a:rPr lang="en-US" sz="1600" dirty="0" err="1"/>
              <a:t>uitdrukkingen</a:t>
            </a:r>
            <a:r>
              <a:rPr lang="en-US" sz="1600" dirty="0"/>
              <a:t>):</a:t>
            </a:r>
            <a:endParaRPr lang="nl-BE" sz="1600" dirty="0"/>
          </a:p>
        </p:txBody>
      </p:sp>
      <p:sp>
        <p:nvSpPr>
          <p:cNvPr id="7" name="Text Placeholder 9">
            <a:extLst>
              <a:ext uri="{FF2B5EF4-FFF2-40B4-BE49-F238E27FC236}">
                <a16:creationId xmlns:a16="http://schemas.microsoft.com/office/drawing/2014/main" id="{63E7BF63-417C-CAAB-743C-167657724E2A}"/>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mc:AlternateContent xmlns:mc="http://schemas.openxmlformats.org/markup-compatibility/2006" xmlns:a14="http://schemas.microsoft.com/office/drawing/2010/main">
        <mc:Choice Requires="a14">
          <p:sp>
            <p:nvSpPr>
              <p:cNvPr id="11" name="object 7">
                <a:extLst>
                  <a:ext uri="{FF2B5EF4-FFF2-40B4-BE49-F238E27FC236}">
                    <a16:creationId xmlns:a16="http://schemas.microsoft.com/office/drawing/2014/main" id="{E53C121C-EEEF-3682-69BB-1512A607DBB5}"/>
                  </a:ext>
                </a:extLst>
              </p:cNvPr>
              <p:cNvSpPr txBox="1"/>
              <p:nvPr/>
            </p:nvSpPr>
            <p:spPr>
              <a:xfrm>
                <a:off x="466106" y="1263394"/>
                <a:ext cx="7670261" cy="319318"/>
              </a:xfrm>
              <a:prstGeom prst="rect">
                <a:avLst/>
              </a:prstGeom>
            </p:spPr>
            <p:txBody>
              <a:bodyPr vert="horz" wrap="square" lIns="0" tIns="11430" rIns="0" bIns="0" rtlCol="0">
                <a:spAutoFit/>
              </a:bodyPr>
              <a:lstStyle/>
              <a:p>
                <a:pPr marL="12700">
                  <a:lnSpc>
                    <a:spcPct val="100000"/>
                  </a:lnSpc>
                  <a:spcBef>
                    <a:spcPts val="90"/>
                  </a:spcBef>
                </a:pPr>
                <a14:m>
                  <m:oMathPara xmlns:m="http://schemas.openxmlformats.org/officeDocument/2006/math">
                    <m:oMathParaPr>
                      <m:jc m:val="centerGroup"/>
                    </m:oMathParaPr>
                    <m:oMath xmlns:m="http://schemas.openxmlformats.org/officeDocument/2006/math">
                      <m:r>
                        <a:rPr lang="nl-BE" sz="2000" i="1" dirty="0" smtClean="0">
                          <a:latin typeface="Cambria Math" panose="02040503050406030204" pitchFamily="18" charset="0"/>
                          <a:cs typeface="Cambria"/>
                        </a:rPr>
                        <m:t>𝑓</m:t>
                      </m:r>
                      <m:d>
                        <m:dPr>
                          <m:ctrlPr>
                            <a:rPr lang="nl-BE" sz="2000" i="1" dirty="0" smtClean="0">
                              <a:latin typeface="Cambria Math" panose="02040503050406030204" pitchFamily="18" charset="0"/>
                              <a:cs typeface="Cambria"/>
                            </a:rPr>
                          </m:ctrlPr>
                        </m:dPr>
                        <m:e>
                          <m:r>
                            <a:rPr lang="nl-BE" sz="2000" i="1" dirty="0" smtClean="0">
                              <a:latin typeface="Cambria Math" panose="02040503050406030204" pitchFamily="18" charset="0"/>
                              <a:cs typeface="Cambria"/>
                            </a:rPr>
                            <m:t>𝑥</m:t>
                          </m:r>
                          <m:r>
                            <a:rPr lang="nl-BE" sz="2000" i="1" dirty="0" smtClean="0">
                              <a:latin typeface="Cambria Math" panose="02040503050406030204" pitchFamily="18" charset="0"/>
                              <a:cs typeface="Cambria"/>
                            </a:rPr>
                            <m:t>, </m:t>
                          </m:r>
                          <m:r>
                            <a:rPr lang="nl-BE" sz="2000" i="1" dirty="0">
                              <a:latin typeface="Cambria Math" panose="02040503050406030204" pitchFamily="18" charset="0"/>
                              <a:cs typeface="Cambria"/>
                            </a:rPr>
                            <m:t>𝑦</m:t>
                          </m:r>
                          <m:r>
                            <a:rPr lang="nl-BE" sz="2000" i="1" dirty="0">
                              <a:latin typeface="Cambria Math" panose="02040503050406030204" pitchFamily="18" charset="0"/>
                              <a:cs typeface="Cambria"/>
                            </a:rPr>
                            <m:t>, </m:t>
                          </m:r>
                          <m:r>
                            <a:rPr lang="nl-BE" sz="2000" i="1" dirty="0" smtClean="0">
                              <a:latin typeface="Cambria Math" panose="02040503050406030204" pitchFamily="18" charset="0"/>
                              <a:cs typeface="Cambria"/>
                            </a:rPr>
                            <m:t>𝑧</m:t>
                          </m:r>
                          <m:r>
                            <a:rPr lang="nl-BE" sz="2000" b="0" i="1" dirty="0" smtClean="0">
                              <a:latin typeface="Cambria Math" panose="02040503050406030204" pitchFamily="18" charset="0"/>
                              <a:cs typeface="Cambria"/>
                            </a:rPr>
                            <m:t>,</m:t>
                          </m:r>
                          <m:r>
                            <a:rPr lang="nl-BE" sz="2000" b="0" i="1" dirty="0" smtClean="0">
                              <a:latin typeface="Cambria Math" panose="02040503050406030204" pitchFamily="18" charset="0"/>
                              <a:cs typeface="Cambria"/>
                            </a:rPr>
                            <m:t>𝑢</m:t>
                          </m:r>
                        </m:e>
                      </m:d>
                      <m:r>
                        <a:rPr lang="nl-BE" sz="2000" i="1" dirty="0" smtClean="0">
                          <a:latin typeface="Cambria Math" panose="02040503050406030204" pitchFamily="18" charset="0"/>
                          <a:cs typeface="Cambria"/>
                        </a:rPr>
                        <m:t>= </m:t>
                      </m:r>
                      <m:d>
                        <m:dPr>
                          <m:ctrlPr>
                            <a:rPr lang="nl-BE" sz="2000" i="1" dirty="0" smtClean="0">
                              <a:latin typeface="Cambria Math" panose="02040503050406030204" pitchFamily="18" charset="0"/>
                              <a:cs typeface="Cambria"/>
                            </a:rPr>
                          </m:ctrlPr>
                        </m:dPr>
                        <m:e>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𝑦</m:t>
                              </m:r>
                            </m:e>
                          </m:acc>
                          <m:r>
                            <a:rPr lang="nl-BE" sz="2000" i="1" dirty="0" smtClean="0">
                              <a:latin typeface="Cambria Math" panose="02040503050406030204" pitchFamily="18" charset="0"/>
                              <a:ea typeface="Cambria Math" panose="02040503050406030204" pitchFamily="18" charset="0"/>
                            </a:rPr>
                            <m:t>∙</m:t>
                          </m:r>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𝑧</m:t>
                              </m:r>
                            </m:e>
                          </m:acc>
                          <m:r>
                            <a:rPr lang="nl-BE" sz="2000" i="1" dirty="0">
                              <a:latin typeface="Cambria Math" panose="02040503050406030204" pitchFamily="18" charset="0"/>
                              <a:ea typeface="Cambria Math" panose="02040503050406030204" pitchFamily="18" charset="0"/>
                            </a:rPr>
                            <m:t>∙</m:t>
                          </m:r>
                          <m:acc>
                            <m:accPr>
                              <m:chr m:val="̅"/>
                              <m:ctrlPr>
                                <a:rPr lang="nl-BE" sz="2000" b="0" i="1" dirty="0" smtClean="0">
                                  <a:latin typeface="Cambria Math" panose="02040503050406030204" pitchFamily="18" charset="0"/>
                                </a:rPr>
                              </m:ctrlPr>
                            </m:accPr>
                            <m:e>
                              <m:r>
                                <a:rPr lang="nl-BE" sz="2000" b="0" i="1" dirty="0" smtClean="0">
                                  <a:latin typeface="Cambria Math" panose="02040503050406030204" pitchFamily="18" charset="0"/>
                                </a:rPr>
                                <m:t>𝑢</m:t>
                              </m:r>
                            </m:e>
                          </m:acc>
                        </m:e>
                      </m:d>
                      <m:r>
                        <a:rPr lang="nl-BE" sz="2000" i="1" spc="-20" dirty="0">
                          <a:latin typeface="Cambria Math" panose="02040503050406030204" pitchFamily="18" charset="0"/>
                          <a:cs typeface="Cambria"/>
                        </a:rPr>
                        <m:t>+</m:t>
                      </m:r>
                      <m:d>
                        <m:dPr>
                          <m:ctrlPr>
                            <a:rPr lang="nl-BE" sz="2000" i="1" spc="-20" dirty="0">
                              <a:latin typeface="Cambria Math" panose="02040503050406030204" pitchFamily="18" charset="0"/>
                            </a:rPr>
                          </m:ctrlPr>
                        </m:dPr>
                        <m:e>
                          <m:acc>
                            <m:accPr>
                              <m:chr m:val="̅"/>
                              <m:ctrlPr>
                                <a:rPr lang="nl-BE" sz="2000" i="1" dirty="0">
                                  <a:latin typeface="Cambria Math" panose="02040503050406030204" pitchFamily="18" charset="0"/>
                                </a:rPr>
                              </m:ctrlPr>
                            </m:accPr>
                            <m:e>
                              <m:r>
                                <a:rPr lang="nl-BE" sz="2000" i="1" dirty="0">
                                  <a:latin typeface="Cambria Math" panose="02040503050406030204" pitchFamily="18" charset="0"/>
                                </a:rPr>
                                <m:t>𝑦</m:t>
                              </m:r>
                            </m:e>
                          </m:acc>
                          <m:r>
                            <a:rPr lang="nl-BE" sz="2000" i="1" dirty="0">
                              <a:latin typeface="Cambria Math" panose="02040503050406030204" pitchFamily="18" charset="0"/>
                              <a:ea typeface="Cambria Math" panose="02040503050406030204" pitchFamily="18" charset="0"/>
                            </a:rPr>
                            <m:t>∙</m:t>
                          </m:r>
                          <m:r>
                            <a:rPr lang="nl-BE" sz="2000" b="0" i="1" dirty="0" smtClean="0">
                              <a:latin typeface="Cambria Math" panose="02040503050406030204" pitchFamily="18" charset="0"/>
                              <a:ea typeface="Cambria Math" panose="02040503050406030204" pitchFamily="18" charset="0"/>
                            </a:rPr>
                            <m:t>𝑧</m:t>
                          </m:r>
                          <m:r>
                            <a:rPr lang="nl-BE" sz="2000" i="1" dirty="0">
                              <a:latin typeface="Cambria Math" panose="02040503050406030204" pitchFamily="18" charset="0"/>
                              <a:ea typeface="Cambria Math" panose="02040503050406030204" pitchFamily="18" charset="0"/>
                            </a:rPr>
                            <m:t>∙</m:t>
                          </m:r>
                          <m:acc>
                            <m:accPr>
                              <m:chr m:val="̅"/>
                              <m:ctrlPr>
                                <a:rPr lang="nl-BE" sz="2000" i="1" spc="-20" dirty="0">
                                  <a:latin typeface="Cambria Math" panose="02040503050406030204" pitchFamily="18" charset="0"/>
                                </a:rPr>
                              </m:ctrlPr>
                            </m:accPr>
                            <m:e>
                              <m:r>
                                <a:rPr lang="nl-BE" sz="2000" i="1" spc="-20" dirty="0">
                                  <a:latin typeface="Cambria Math" panose="02040503050406030204" pitchFamily="18" charset="0"/>
                                </a:rPr>
                                <m:t>𝑢</m:t>
                              </m:r>
                            </m:e>
                          </m:acc>
                        </m:e>
                      </m:d>
                      <m:r>
                        <a:rPr lang="nl-BE" sz="2000" b="0" i="1" spc="-20" dirty="0" smtClean="0">
                          <a:latin typeface="Cambria Math" panose="02040503050406030204" pitchFamily="18" charset="0"/>
                        </a:rPr>
                        <m:t>+</m:t>
                      </m:r>
                      <m:r>
                        <a:rPr lang="nl-BE" sz="2000" i="1" spc="-20" dirty="0">
                          <a:latin typeface="Cambria Math" panose="02040503050406030204" pitchFamily="18" charset="0"/>
                          <a:cs typeface="Cambria"/>
                        </a:rPr>
                        <m:t>(</m:t>
                      </m:r>
                      <m:r>
                        <a:rPr lang="nl-BE" sz="2000" b="0" i="1" spc="-40" dirty="0" smtClean="0">
                          <a:latin typeface="Cambria Math" panose="02040503050406030204" pitchFamily="18" charset="0"/>
                          <a:cs typeface="Cambria"/>
                        </a:rPr>
                        <m:t>𝑦</m:t>
                      </m:r>
                      <m:r>
                        <a:rPr lang="nl-BE" sz="2000" i="1" dirty="0">
                          <a:latin typeface="Cambria Math" panose="02040503050406030204" pitchFamily="18" charset="0"/>
                          <a:ea typeface="Cambria Math" panose="02040503050406030204" pitchFamily="18" charset="0"/>
                        </a:rPr>
                        <m:t>∙</m:t>
                      </m:r>
                      <m:acc>
                        <m:accPr>
                          <m:chr m:val="̅"/>
                          <m:ctrlPr>
                            <a:rPr lang="nl-BE" sz="2000" i="1" spc="-20" dirty="0">
                              <a:latin typeface="Cambria Math" panose="02040503050406030204" pitchFamily="18" charset="0"/>
                            </a:rPr>
                          </m:ctrlPr>
                        </m:accPr>
                        <m:e>
                          <m:r>
                            <a:rPr lang="nl-BE" sz="2000" b="0" i="1" spc="-20" dirty="0" smtClean="0">
                              <a:latin typeface="Cambria Math" panose="02040503050406030204" pitchFamily="18" charset="0"/>
                            </a:rPr>
                            <m:t>𝑧</m:t>
                          </m:r>
                        </m:e>
                      </m:acc>
                      <m:r>
                        <a:rPr lang="nl-BE" sz="2000" i="1" dirty="0">
                          <a:latin typeface="Cambria Math" panose="02040503050406030204" pitchFamily="18" charset="0"/>
                          <a:ea typeface="Cambria Math" panose="02040503050406030204" pitchFamily="18" charset="0"/>
                        </a:rPr>
                        <m:t>∙</m:t>
                      </m:r>
                      <m:acc>
                        <m:accPr>
                          <m:chr m:val="̅"/>
                          <m:ctrlPr>
                            <a:rPr lang="nl-BE" sz="2000" b="0" i="1" spc="-20" dirty="0" smtClean="0">
                              <a:latin typeface="Cambria Math" panose="02040503050406030204" pitchFamily="18" charset="0"/>
                            </a:rPr>
                          </m:ctrlPr>
                        </m:accPr>
                        <m:e>
                          <m:r>
                            <a:rPr lang="nl-BE" sz="2000" b="0" i="1" spc="-20" dirty="0" smtClean="0">
                              <a:latin typeface="Cambria Math" panose="02040503050406030204" pitchFamily="18" charset="0"/>
                            </a:rPr>
                            <m:t>𝑢</m:t>
                          </m:r>
                        </m:e>
                      </m:acc>
                      <m:r>
                        <a:rPr lang="nl-BE" sz="2000" i="1" spc="-20" dirty="0">
                          <a:latin typeface="Cambria Math" panose="02040503050406030204" pitchFamily="18" charset="0"/>
                          <a:cs typeface="Cambria"/>
                        </a:rPr>
                        <m:t>) + (</m:t>
                      </m:r>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𝑥</m:t>
                          </m:r>
                        </m:e>
                      </m:acc>
                      <m:r>
                        <a:rPr lang="nl-BE" sz="2000" i="1" spc="-5"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i="1" spc="-40" dirty="0">
                          <a:latin typeface="Cambria Math" panose="02040503050406030204" pitchFamily="18" charset="0"/>
                          <a:cs typeface="Cambria"/>
                        </a:rPr>
                        <m:t> </m:t>
                      </m:r>
                      <m:acc>
                        <m:accPr>
                          <m:chr m:val="̅"/>
                          <m:ctrlPr>
                            <a:rPr lang="nl-BE" sz="2000" i="1" spc="-40" dirty="0" smtClean="0">
                              <a:latin typeface="Cambria Math" panose="02040503050406030204" pitchFamily="18" charset="0"/>
                            </a:rPr>
                          </m:ctrlPr>
                        </m:accPr>
                        <m:e>
                          <m:r>
                            <a:rPr lang="nl-BE" sz="2000" b="0" i="1" spc="-40" dirty="0" smtClean="0">
                              <a:latin typeface="Cambria Math" panose="02040503050406030204" pitchFamily="18" charset="0"/>
                            </a:rPr>
                            <m:t>𝑦</m:t>
                          </m:r>
                        </m:e>
                      </m:acc>
                      <m:r>
                        <a:rPr lang="nl-BE" sz="2000" i="1" spc="-30" dirty="0" smtClean="0">
                          <a:latin typeface="Cambria Math" panose="02040503050406030204" pitchFamily="18" charset="0"/>
                          <a:ea typeface="Cambria Math" panose="02040503050406030204" pitchFamily="18" charset="0"/>
                          <a:cs typeface="Cambria"/>
                        </a:rPr>
                        <m:t>∙</m:t>
                      </m:r>
                      <m:r>
                        <a:rPr lang="nl-BE" sz="2000" b="0" i="1" spc="-30" dirty="0" smtClean="0">
                          <a:latin typeface="Cambria Math" panose="02040503050406030204" pitchFamily="18" charset="0"/>
                          <a:ea typeface="Cambria Math" panose="02040503050406030204" pitchFamily="18" charset="0"/>
                          <a:cs typeface="Cambria"/>
                        </a:rPr>
                        <m:t>𝑧</m:t>
                      </m:r>
                      <m:r>
                        <a:rPr lang="nl-BE" sz="2000" i="1" dirty="0">
                          <a:latin typeface="Cambria Math" panose="02040503050406030204" pitchFamily="18" charset="0"/>
                          <a:ea typeface="Cambria Math" panose="02040503050406030204" pitchFamily="18" charset="0"/>
                        </a:rPr>
                        <m:t>∙</m:t>
                      </m:r>
                      <m:r>
                        <a:rPr lang="nl-BE" sz="2000" b="0" i="1" spc="-30" dirty="0" smtClean="0">
                          <a:latin typeface="Cambria Math" panose="02040503050406030204" pitchFamily="18" charset="0"/>
                          <a:ea typeface="Cambria Math" panose="02040503050406030204" pitchFamily="18" charset="0"/>
                        </a:rPr>
                        <m:t>𝑢</m:t>
                      </m:r>
                      <m:r>
                        <a:rPr lang="nl-BE" sz="2000" b="0" i="1" dirty="0" smtClean="0">
                          <a:latin typeface="Cambria Math" panose="02040503050406030204" pitchFamily="18" charset="0"/>
                        </a:rPr>
                        <m:t>)</m:t>
                      </m:r>
                    </m:oMath>
                  </m:oMathPara>
                </a14:m>
                <a:endParaRPr sz="2000" dirty="0">
                  <a:latin typeface="Montserrat" pitchFamily="2" charset="-94"/>
                  <a:cs typeface="Cambria"/>
                </a:endParaRPr>
              </a:p>
            </p:txBody>
          </p:sp>
        </mc:Choice>
        <mc:Fallback xmlns="">
          <p:sp>
            <p:nvSpPr>
              <p:cNvPr id="11" name="object 7">
                <a:extLst>
                  <a:ext uri="{FF2B5EF4-FFF2-40B4-BE49-F238E27FC236}">
                    <a16:creationId xmlns:a16="http://schemas.microsoft.com/office/drawing/2014/main" id="{E53C121C-EEEF-3682-69BB-1512A607DBB5}"/>
                  </a:ext>
                </a:extLst>
              </p:cNvPr>
              <p:cNvSpPr txBox="1">
                <a:spLocks noRot="1" noChangeAspect="1" noMove="1" noResize="1" noEditPoints="1" noAdjustHandles="1" noChangeArrowheads="1" noChangeShapeType="1" noTextEdit="1"/>
              </p:cNvSpPr>
              <p:nvPr/>
            </p:nvSpPr>
            <p:spPr>
              <a:xfrm>
                <a:off x="466106" y="1263394"/>
                <a:ext cx="7670261" cy="319318"/>
              </a:xfrm>
              <a:prstGeom prst="rect">
                <a:avLst/>
              </a:prstGeom>
              <a:blipFill>
                <a:blip r:embed="rId4"/>
                <a:stretch>
                  <a:fillRect b="-33962"/>
                </a:stretch>
              </a:blipFill>
            </p:spPr>
            <p:txBody>
              <a:bodyPr/>
              <a:lstStyle/>
              <a:p>
                <a:r>
                  <a:rPr lang="nl-BE">
                    <a:noFill/>
                  </a:rPr>
                  <a:t> </a:t>
                </a:r>
              </a:p>
            </p:txBody>
          </p:sp>
        </mc:Fallback>
      </mc:AlternateContent>
      <p:sp>
        <p:nvSpPr>
          <p:cNvPr id="13" name="Tekstvak 12">
            <a:extLst>
              <a:ext uri="{FF2B5EF4-FFF2-40B4-BE49-F238E27FC236}">
                <a16:creationId xmlns:a16="http://schemas.microsoft.com/office/drawing/2014/main" id="{A7CEE9F8-9032-6995-33E8-897F092177FD}"/>
              </a:ext>
            </a:extLst>
          </p:cNvPr>
          <p:cNvSpPr txBox="1"/>
          <p:nvPr/>
        </p:nvSpPr>
        <p:spPr>
          <a:xfrm>
            <a:off x="646332" y="904268"/>
            <a:ext cx="4572000" cy="369332"/>
          </a:xfrm>
          <a:prstGeom prst="rect">
            <a:avLst/>
          </a:prstGeom>
          <a:noFill/>
        </p:spPr>
        <p:txBody>
          <a:bodyPr wrap="square">
            <a:spAutoFit/>
          </a:bodyPr>
          <a:lstStyle/>
          <a:p>
            <a:r>
              <a:rPr lang="nl-BE" dirty="0">
                <a:solidFill>
                  <a:schemeClr val="tx1"/>
                </a:solidFill>
                <a:latin typeface="Montserrat Semi"/>
              </a:rPr>
              <a:t>Voorbeeld 4: vereenvoudigen</a:t>
            </a:r>
          </a:p>
        </p:txBody>
      </p:sp>
      <p:sp>
        <p:nvSpPr>
          <p:cNvPr id="14" name="Title 1">
            <a:extLst>
              <a:ext uri="{FF2B5EF4-FFF2-40B4-BE49-F238E27FC236}">
                <a16:creationId xmlns:a16="http://schemas.microsoft.com/office/drawing/2014/main" id="{E5D49D0B-C7AA-EF0D-8E4D-44A344D9C501}"/>
              </a:ext>
            </a:extLst>
          </p:cNvPr>
          <p:cNvSpPr txBox="1">
            <a:spLocks/>
          </p:cNvSpPr>
          <p:nvPr/>
        </p:nvSpPr>
        <p:spPr>
          <a:xfrm>
            <a:off x="685800" y="284559"/>
            <a:ext cx="7772400" cy="877898"/>
          </a:xfrm>
          <a:prstGeom prst="rect">
            <a:avLst/>
          </a:prstGeom>
        </p:spPr>
        <p:txBody>
          <a:bodyPr vert="horz" lIns="91440" tIns="45720" rIns="91440" bIns="45720" rtlCol="0" anchor="t" anchorCtr="0">
            <a:normAutofit fontScale="700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5.3 Vereenvoudigen: algoritme</a:t>
            </a:r>
          </a:p>
        </p:txBody>
      </p:sp>
    </p:spTree>
    <p:extLst>
      <p:ext uri="{BB962C8B-B14F-4D97-AF65-F5344CB8AC3E}">
        <p14:creationId xmlns:p14="http://schemas.microsoft.com/office/powerpoint/2010/main" val="117687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4"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F97809-C17B-7C90-FCAA-1528C187A12D}"/>
                  </a:ext>
                </a:extLst>
              </p:cNvPr>
              <p:cNvSpPr txBox="1"/>
              <p:nvPr/>
            </p:nvSpPr>
            <p:spPr>
              <a:xfrm>
                <a:off x="685800" y="1812150"/>
                <a:ext cx="7773472" cy="3112262"/>
              </a:xfrm>
              <a:prstGeom prst="rect">
                <a:avLst/>
              </a:prstGeom>
              <a:noFill/>
            </p:spPr>
            <p:txBody>
              <a:bodyPr wrap="square" rtlCol="0">
                <a:spAutoFit/>
              </a:bodyPr>
              <a:lstStyle/>
              <a:p>
                <a:pPr>
                  <a:lnSpc>
                    <a:spcPct val="150000"/>
                  </a:lnSpc>
                </a:pPr>
                <a:r>
                  <a:rPr lang="en-US" sz="1600" b="1" dirty="0" err="1"/>
                  <a:t>Conclusie</a:t>
                </a:r>
                <a:r>
                  <a:rPr lang="en-US" sz="1600" b="1" dirty="0"/>
                  <a:t>?</a:t>
                </a:r>
              </a:p>
              <a:p>
                <a:pPr>
                  <a:lnSpc>
                    <a:spcPct val="150000"/>
                  </a:lnSpc>
                </a:pPr>
                <a:r>
                  <a:rPr lang="en-US" sz="1600" dirty="0" err="1"/>
                  <a:t>Resultaat</a:t>
                </a:r>
                <a:r>
                  <a:rPr lang="en-US" sz="1600" dirty="0"/>
                  <a:t> </a:t>
                </a:r>
                <a:r>
                  <a:rPr lang="en-US" sz="1600" dirty="0" err="1"/>
                  <a:t>methode</a:t>
                </a:r>
                <a:r>
                  <a:rPr lang="en-US" sz="1600" dirty="0"/>
                  <a:t> 1:	</a:t>
                </a:r>
                <a14:m>
                  <m:oMath xmlns:m="http://schemas.openxmlformats.org/officeDocument/2006/math">
                    <m:r>
                      <a:rPr lang="nl-BE" sz="2000" i="1" dirty="0">
                        <a:latin typeface="Cambria Math" panose="02040503050406030204" pitchFamily="18" charset="0"/>
                        <a:cs typeface="Cambria"/>
                      </a:rPr>
                      <m:t>𝑓</m:t>
                    </m:r>
                    <m:d>
                      <m:dPr>
                        <m:ctrlPr>
                          <a:rPr lang="nl-BE" sz="2000" i="1" dirty="0">
                            <a:latin typeface="Cambria Math" panose="02040503050406030204" pitchFamily="18" charset="0"/>
                            <a:cs typeface="Cambria"/>
                          </a:rPr>
                        </m:ctrlPr>
                      </m:dPr>
                      <m:e>
                        <m:r>
                          <a:rPr lang="nl-BE" sz="2000" i="1" dirty="0">
                            <a:latin typeface="Cambria Math" panose="02040503050406030204" pitchFamily="18" charset="0"/>
                            <a:cs typeface="Cambria"/>
                          </a:rPr>
                          <m:t>𝑥</m:t>
                        </m:r>
                        <m:r>
                          <a:rPr lang="nl-BE" sz="2000" i="1" dirty="0">
                            <a:latin typeface="Cambria Math" panose="02040503050406030204" pitchFamily="18" charset="0"/>
                            <a:cs typeface="Cambria"/>
                          </a:rPr>
                          <m:t>, </m:t>
                        </m:r>
                        <m:r>
                          <a:rPr lang="nl-BE" sz="2000" i="1" dirty="0">
                            <a:latin typeface="Cambria Math" panose="02040503050406030204" pitchFamily="18" charset="0"/>
                            <a:cs typeface="Cambria"/>
                          </a:rPr>
                          <m:t>𝑦</m:t>
                        </m:r>
                        <m:r>
                          <a:rPr lang="nl-BE" sz="2000" i="1" dirty="0">
                            <a:latin typeface="Cambria Math" panose="02040503050406030204" pitchFamily="18" charset="0"/>
                            <a:cs typeface="Cambria"/>
                          </a:rPr>
                          <m:t>, </m:t>
                        </m:r>
                        <m:r>
                          <a:rPr lang="nl-BE" sz="2000" i="1" dirty="0">
                            <a:latin typeface="Cambria Math" panose="02040503050406030204" pitchFamily="18" charset="0"/>
                            <a:cs typeface="Cambria"/>
                          </a:rPr>
                          <m:t>𝑧</m:t>
                        </m:r>
                        <m:r>
                          <a:rPr lang="en-US" sz="2000" i="1" dirty="0">
                            <a:latin typeface="Cambria Math" panose="02040503050406030204" pitchFamily="18" charset="0"/>
                            <a:cs typeface="Cambria"/>
                          </a:rPr>
                          <m:t>,</m:t>
                        </m:r>
                        <m:r>
                          <a:rPr lang="en-US" sz="2000" i="1" dirty="0">
                            <a:latin typeface="Cambria Math" panose="02040503050406030204" pitchFamily="18" charset="0"/>
                            <a:cs typeface="Cambria"/>
                          </a:rPr>
                          <m:t>𝑢</m:t>
                        </m:r>
                      </m:e>
                    </m:d>
                    <m:r>
                      <a:rPr lang="nl-BE" sz="2000" i="1" dirty="0">
                        <a:latin typeface="Cambria Math" panose="02040503050406030204" pitchFamily="18" charset="0"/>
                        <a:cs typeface="Cambria"/>
                      </a:rPr>
                      <m:t>=</m:t>
                    </m:r>
                    <m:acc>
                      <m:accPr>
                        <m:chr m:val="̅"/>
                        <m:ctrlPr>
                          <a:rPr lang="nl-BE" sz="2000" i="1" dirty="0">
                            <a:solidFill>
                              <a:schemeClr val="accent4"/>
                            </a:solidFill>
                            <a:latin typeface="Cambria Math" panose="02040503050406030204" pitchFamily="18" charset="0"/>
                          </a:rPr>
                        </m:ctrlPr>
                      </m:accPr>
                      <m:e>
                        <m:r>
                          <a:rPr lang="en-US" sz="2000" i="1" dirty="0">
                            <a:solidFill>
                              <a:schemeClr val="accent4"/>
                            </a:solidFill>
                            <a:latin typeface="Cambria Math" panose="02040503050406030204" pitchFamily="18" charset="0"/>
                          </a:rPr>
                          <m:t>𝑧</m:t>
                        </m:r>
                      </m:e>
                    </m:acc>
                    <m:acc>
                      <m:accPr>
                        <m:chr m:val="̅"/>
                        <m:ctrlPr>
                          <a:rPr lang="nl-BE" sz="2000" i="1" dirty="0">
                            <a:solidFill>
                              <a:schemeClr val="accent4"/>
                            </a:solidFill>
                            <a:latin typeface="Cambria Math" panose="02040503050406030204" pitchFamily="18" charset="0"/>
                          </a:rPr>
                        </m:ctrlPr>
                      </m:accPr>
                      <m:e>
                        <m:r>
                          <a:rPr lang="en-US" sz="2000" i="1" dirty="0">
                            <a:solidFill>
                              <a:schemeClr val="accent4"/>
                            </a:solidFill>
                            <a:latin typeface="Cambria Math" panose="02040503050406030204" pitchFamily="18" charset="0"/>
                          </a:rPr>
                          <m:t>𝑢</m:t>
                        </m:r>
                      </m:e>
                    </m:acc>
                    <m:r>
                      <a:rPr lang="nl-BE" sz="2000" i="1" dirty="0">
                        <a:latin typeface="Cambria Math" panose="02040503050406030204" pitchFamily="18" charset="0"/>
                      </a:rPr>
                      <m:t>+</m:t>
                    </m:r>
                    <m:acc>
                      <m:accPr>
                        <m:chr m:val="̅"/>
                        <m:ctrlPr>
                          <a:rPr lang="nl-BE" sz="2000" i="1" dirty="0">
                            <a:solidFill>
                              <a:srgbClr val="92D050"/>
                            </a:solidFill>
                            <a:latin typeface="Cambria Math" panose="02040503050406030204" pitchFamily="18" charset="0"/>
                          </a:rPr>
                        </m:ctrlPr>
                      </m:accPr>
                      <m:e>
                        <m:r>
                          <a:rPr lang="en-US" sz="2000" i="1" dirty="0">
                            <a:solidFill>
                              <a:srgbClr val="92D050"/>
                            </a:solidFill>
                            <a:latin typeface="Cambria Math" panose="02040503050406030204" pitchFamily="18" charset="0"/>
                          </a:rPr>
                          <m:t>𝑥</m:t>
                        </m:r>
                      </m:e>
                    </m:acc>
                    <m:acc>
                      <m:accPr>
                        <m:chr m:val="̅"/>
                        <m:ctrlPr>
                          <a:rPr lang="nl-BE" sz="2000" i="1" dirty="0">
                            <a:solidFill>
                              <a:srgbClr val="92D050"/>
                            </a:solidFill>
                            <a:latin typeface="Cambria Math" panose="02040503050406030204" pitchFamily="18" charset="0"/>
                          </a:rPr>
                        </m:ctrlPr>
                      </m:accPr>
                      <m:e>
                        <m:r>
                          <a:rPr lang="en-US" sz="2000" i="1" dirty="0">
                            <a:solidFill>
                              <a:srgbClr val="92D050"/>
                            </a:solidFill>
                            <a:latin typeface="Cambria Math" panose="02040503050406030204" pitchFamily="18" charset="0"/>
                          </a:rPr>
                          <m:t>𝑦</m:t>
                        </m:r>
                      </m:e>
                    </m:acc>
                    <m:r>
                      <a:rPr lang="en-US" sz="2000" i="1" dirty="0">
                        <a:solidFill>
                          <a:srgbClr val="92D050"/>
                        </a:solidFill>
                        <a:latin typeface="Cambria Math" panose="02040503050406030204" pitchFamily="18" charset="0"/>
                      </a:rPr>
                      <m:t>𝑧</m:t>
                    </m:r>
                    <m:r>
                      <a:rPr lang="nl-BE" sz="2000" i="1" dirty="0">
                        <a:latin typeface="Cambria Math" panose="02040503050406030204" pitchFamily="18" charset="0"/>
                      </a:rPr>
                      <m:t>+</m:t>
                    </m:r>
                    <m:acc>
                      <m:accPr>
                        <m:chr m:val="̅"/>
                        <m:ctrlPr>
                          <a:rPr lang="nl-BE" sz="2000" i="1" dirty="0">
                            <a:solidFill>
                              <a:srgbClr val="00B0F0"/>
                            </a:solidFill>
                            <a:latin typeface="Cambria Math" panose="02040503050406030204" pitchFamily="18" charset="0"/>
                          </a:rPr>
                        </m:ctrlPr>
                      </m:accPr>
                      <m:e>
                        <m:r>
                          <a:rPr lang="en-US" sz="2000" i="1" dirty="0">
                            <a:solidFill>
                              <a:srgbClr val="00B0F0"/>
                            </a:solidFill>
                            <a:latin typeface="Cambria Math" panose="02040503050406030204" pitchFamily="18" charset="0"/>
                          </a:rPr>
                          <m:t>𝑦</m:t>
                        </m:r>
                      </m:e>
                    </m:acc>
                    <m:acc>
                      <m:accPr>
                        <m:chr m:val="̅"/>
                        <m:ctrlPr>
                          <a:rPr lang="nl-BE" sz="2000" i="1" dirty="0">
                            <a:solidFill>
                              <a:srgbClr val="00B0F0"/>
                            </a:solidFill>
                            <a:latin typeface="Cambria Math" panose="02040503050406030204" pitchFamily="18" charset="0"/>
                          </a:rPr>
                        </m:ctrlPr>
                      </m:accPr>
                      <m:e>
                        <m:r>
                          <a:rPr lang="en-US" sz="2000" i="1" dirty="0">
                            <a:solidFill>
                              <a:srgbClr val="00B0F0"/>
                            </a:solidFill>
                            <a:latin typeface="Cambria Math" panose="02040503050406030204" pitchFamily="18" charset="0"/>
                          </a:rPr>
                          <m:t>𝑢</m:t>
                        </m:r>
                      </m:e>
                    </m:acc>
                  </m:oMath>
                </a14:m>
                <a:endParaRPr lang="en-US" sz="1600" dirty="0"/>
              </a:p>
              <a:p>
                <a:pPr>
                  <a:spcBef>
                    <a:spcPts val="600"/>
                  </a:spcBef>
                </a:pPr>
                <a:r>
                  <a:rPr lang="en-US" sz="1600" dirty="0"/>
                  <a:t>Resultaat </a:t>
                </a:r>
                <a:r>
                  <a:rPr lang="en-US" sz="1600" dirty="0" err="1"/>
                  <a:t>methode</a:t>
                </a:r>
                <a:r>
                  <a:rPr lang="en-US" sz="1600" dirty="0"/>
                  <a:t> 2:	</a:t>
                </a:r>
                <a14:m>
                  <m:oMath xmlns:m="http://schemas.openxmlformats.org/officeDocument/2006/math">
                    <m:r>
                      <a:rPr lang="nl-BE" sz="2000" i="1" dirty="0">
                        <a:latin typeface="Cambria Math" panose="02040503050406030204" pitchFamily="18" charset="0"/>
                        <a:cs typeface="Cambria"/>
                      </a:rPr>
                      <m:t>𝑓</m:t>
                    </m:r>
                    <m:d>
                      <m:dPr>
                        <m:ctrlPr>
                          <a:rPr lang="nl-BE" sz="2000" i="1" dirty="0">
                            <a:latin typeface="Cambria Math" panose="02040503050406030204" pitchFamily="18" charset="0"/>
                            <a:cs typeface="Cambria"/>
                          </a:rPr>
                        </m:ctrlPr>
                      </m:dPr>
                      <m:e>
                        <m:r>
                          <a:rPr lang="nl-BE" sz="2000" i="1" dirty="0">
                            <a:latin typeface="Cambria Math" panose="02040503050406030204" pitchFamily="18" charset="0"/>
                            <a:cs typeface="Cambria"/>
                          </a:rPr>
                          <m:t>𝑥</m:t>
                        </m:r>
                        <m:r>
                          <a:rPr lang="nl-BE" sz="2000" i="1" dirty="0">
                            <a:latin typeface="Cambria Math" panose="02040503050406030204" pitchFamily="18" charset="0"/>
                            <a:cs typeface="Cambria"/>
                          </a:rPr>
                          <m:t>, </m:t>
                        </m:r>
                        <m:r>
                          <a:rPr lang="nl-BE" sz="2000" i="1" dirty="0">
                            <a:latin typeface="Cambria Math" panose="02040503050406030204" pitchFamily="18" charset="0"/>
                            <a:cs typeface="Cambria"/>
                          </a:rPr>
                          <m:t>𝑦</m:t>
                        </m:r>
                        <m:r>
                          <a:rPr lang="nl-BE" sz="2000" i="1" dirty="0">
                            <a:latin typeface="Cambria Math" panose="02040503050406030204" pitchFamily="18" charset="0"/>
                            <a:cs typeface="Cambria"/>
                          </a:rPr>
                          <m:t>, </m:t>
                        </m:r>
                        <m:r>
                          <a:rPr lang="nl-BE" sz="2000" i="1" dirty="0">
                            <a:latin typeface="Cambria Math" panose="02040503050406030204" pitchFamily="18" charset="0"/>
                            <a:cs typeface="Cambria"/>
                          </a:rPr>
                          <m:t>𝑧</m:t>
                        </m:r>
                        <m:r>
                          <a:rPr lang="en-US" sz="2000" i="1" dirty="0">
                            <a:latin typeface="Cambria Math" panose="02040503050406030204" pitchFamily="18" charset="0"/>
                            <a:cs typeface="Cambria"/>
                          </a:rPr>
                          <m:t>,</m:t>
                        </m:r>
                        <m:r>
                          <a:rPr lang="en-US" sz="2000" i="1" dirty="0">
                            <a:latin typeface="Cambria Math" panose="02040503050406030204" pitchFamily="18" charset="0"/>
                            <a:cs typeface="Cambria"/>
                          </a:rPr>
                          <m:t>𝑢</m:t>
                        </m:r>
                      </m:e>
                    </m:d>
                    <m:r>
                      <a:rPr lang="nl-BE" sz="2000" i="1" dirty="0">
                        <a:latin typeface="Cambria Math" panose="02040503050406030204" pitchFamily="18" charset="0"/>
                        <a:cs typeface="Cambria"/>
                      </a:rPr>
                      <m:t>=</m:t>
                    </m:r>
                    <m:r>
                      <a:rPr lang="en-US" sz="2000" i="1" dirty="0">
                        <a:solidFill>
                          <a:schemeClr val="accent3"/>
                        </a:solidFill>
                        <a:latin typeface="Cambria Math" panose="02040503050406030204" pitchFamily="18" charset="0"/>
                      </a:rPr>
                      <m:t>(</m:t>
                    </m:r>
                    <m:r>
                      <a:rPr lang="en-US" sz="2000" i="1" dirty="0">
                        <a:solidFill>
                          <a:schemeClr val="accent3"/>
                        </a:solidFill>
                        <a:latin typeface="Cambria Math" panose="02040503050406030204" pitchFamily="18" charset="0"/>
                      </a:rPr>
                      <m:t>𝑧</m:t>
                    </m:r>
                    <m:r>
                      <a:rPr lang="en-US" sz="2000" i="1" dirty="0">
                        <a:solidFill>
                          <a:schemeClr val="accent3"/>
                        </a:solidFill>
                        <a:latin typeface="Cambria Math" panose="02040503050406030204" pitchFamily="18" charset="0"/>
                      </a:rPr>
                      <m:t>+</m:t>
                    </m:r>
                    <m:acc>
                      <m:accPr>
                        <m:chr m:val="̅"/>
                        <m:ctrlPr>
                          <a:rPr lang="en-US" sz="2000" i="1" dirty="0">
                            <a:solidFill>
                              <a:schemeClr val="accent3"/>
                            </a:solidFill>
                            <a:latin typeface="Cambria Math" panose="02040503050406030204" pitchFamily="18" charset="0"/>
                          </a:rPr>
                        </m:ctrlPr>
                      </m:accPr>
                      <m:e>
                        <m:r>
                          <a:rPr lang="en-US" sz="2000" i="1" dirty="0">
                            <a:solidFill>
                              <a:schemeClr val="accent3"/>
                            </a:solidFill>
                            <a:latin typeface="Cambria Math" panose="02040503050406030204" pitchFamily="18" charset="0"/>
                          </a:rPr>
                          <m:t>𝑢</m:t>
                        </m:r>
                      </m:e>
                    </m:acc>
                    <m:r>
                      <a:rPr lang="en-US" sz="2000" i="1" dirty="0">
                        <a:solidFill>
                          <a:schemeClr val="accent3"/>
                        </a:solidFill>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m:t>
                    </m:r>
                    <m:r>
                      <a:rPr lang="en-US" sz="2000" dirty="0">
                        <a:solidFill>
                          <a:schemeClr val="accent1"/>
                        </a:solidFill>
                        <a:latin typeface="Cambria Math" panose="02040503050406030204" pitchFamily="18" charset="0"/>
                        <a:ea typeface="Cambria Math" panose="02040503050406030204" pitchFamily="18" charset="0"/>
                      </a:rPr>
                      <m:t>(</m:t>
                    </m:r>
                    <m:acc>
                      <m:accPr>
                        <m:chr m:val="̅"/>
                        <m:ctrlPr>
                          <a:rPr lang="en-US" sz="2000" i="1" dirty="0">
                            <a:solidFill>
                              <a:schemeClr val="accent1"/>
                            </a:solidFill>
                            <a:latin typeface="Cambria Math" panose="02040503050406030204" pitchFamily="18" charset="0"/>
                            <a:ea typeface="Cambria Math" panose="02040503050406030204" pitchFamily="18" charset="0"/>
                          </a:rPr>
                        </m:ctrlPr>
                      </m:accPr>
                      <m:e>
                        <m:r>
                          <a:rPr lang="en-US" sz="2000" i="1" dirty="0">
                            <a:solidFill>
                              <a:schemeClr val="accent1"/>
                            </a:solidFill>
                            <a:latin typeface="Cambria Math" panose="02040503050406030204" pitchFamily="18" charset="0"/>
                            <a:ea typeface="Cambria Math" panose="02040503050406030204" pitchFamily="18" charset="0"/>
                          </a:rPr>
                          <m:t>𝑥</m:t>
                        </m:r>
                      </m:e>
                    </m:acc>
                    <m:r>
                      <a:rPr lang="en-US" sz="2000" i="1" dirty="0">
                        <a:solidFill>
                          <a:schemeClr val="accent1"/>
                        </a:solidFill>
                        <a:latin typeface="Cambria Math" panose="02040503050406030204" pitchFamily="18" charset="0"/>
                      </a:rPr>
                      <m:t>+</m:t>
                    </m:r>
                    <m:acc>
                      <m:accPr>
                        <m:chr m:val="̅"/>
                        <m:ctrlPr>
                          <a:rPr lang="en-US" sz="2000" i="1" dirty="0">
                            <a:solidFill>
                              <a:schemeClr val="accent1"/>
                            </a:solidFill>
                            <a:latin typeface="Cambria Math" panose="02040503050406030204" pitchFamily="18" charset="0"/>
                          </a:rPr>
                        </m:ctrlPr>
                      </m:accPr>
                      <m:e>
                        <m:r>
                          <a:rPr lang="en-US" sz="2000" i="1" dirty="0">
                            <a:solidFill>
                              <a:schemeClr val="accent1"/>
                            </a:solidFill>
                            <a:latin typeface="Cambria Math" panose="02040503050406030204" pitchFamily="18" charset="0"/>
                          </a:rPr>
                          <m:t>𝑢</m:t>
                        </m:r>
                      </m:e>
                    </m:acc>
                    <m:r>
                      <a:rPr lang="en-US" sz="2000" i="1" dirty="0">
                        <a:solidFill>
                          <a:schemeClr val="accent1"/>
                        </a:solidFill>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m:t>
                    </m:r>
                    <m:r>
                      <a:rPr lang="en-US" sz="2000" i="1" dirty="0">
                        <a:solidFill>
                          <a:schemeClr val="bg1"/>
                        </a:solidFill>
                        <a:latin typeface="Cambria Math" panose="02040503050406030204" pitchFamily="18" charset="0"/>
                        <a:ea typeface="Cambria Math" panose="02040503050406030204" pitchFamily="18" charset="0"/>
                      </a:rPr>
                      <m:t>(</m:t>
                    </m:r>
                    <m:acc>
                      <m:accPr>
                        <m:chr m:val="̅"/>
                        <m:ctrlPr>
                          <a:rPr lang="en-US" sz="2000" i="1" dirty="0">
                            <a:solidFill>
                              <a:schemeClr val="bg1"/>
                            </a:solidFill>
                            <a:latin typeface="Cambria Math" panose="02040503050406030204" pitchFamily="18" charset="0"/>
                            <a:ea typeface="Cambria Math" panose="02040503050406030204" pitchFamily="18" charset="0"/>
                          </a:rPr>
                        </m:ctrlPr>
                      </m:accPr>
                      <m:e>
                        <m:r>
                          <a:rPr lang="en-US" sz="2000" i="1" dirty="0">
                            <a:solidFill>
                              <a:schemeClr val="bg1"/>
                            </a:solidFill>
                            <a:latin typeface="Cambria Math" panose="02040503050406030204" pitchFamily="18" charset="0"/>
                            <a:ea typeface="Cambria Math" panose="02040503050406030204" pitchFamily="18" charset="0"/>
                          </a:rPr>
                          <m:t>𝑦</m:t>
                        </m:r>
                      </m:e>
                    </m:acc>
                    <m:r>
                      <a:rPr lang="en-US" sz="2000" i="1" dirty="0">
                        <a:solidFill>
                          <a:schemeClr val="bg1"/>
                        </a:solidFill>
                        <a:latin typeface="Cambria Math" panose="02040503050406030204" pitchFamily="18" charset="0"/>
                      </a:rPr>
                      <m:t>+</m:t>
                    </m:r>
                    <m:acc>
                      <m:accPr>
                        <m:chr m:val="̅"/>
                        <m:ctrlPr>
                          <a:rPr lang="en-US" sz="2000" i="1" dirty="0">
                            <a:solidFill>
                              <a:schemeClr val="bg1"/>
                            </a:solidFill>
                            <a:latin typeface="Cambria Math" panose="02040503050406030204" pitchFamily="18" charset="0"/>
                          </a:rPr>
                        </m:ctrlPr>
                      </m:accPr>
                      <m:e>
                        <m:r>
                          <a:rPr lang="en-US" sz="2000" i="1" dirty="0">
                            <a:solidFill>
                              <a:schemeClr val="bg1"/>
                            </a:solidFill>
                            <a:latin typeface="Cambria Math" panose="02040503050406030204" pitchFamily="18" charset="0"/>
                          </a:rPr>
                          <m:t>𝑧</m:t>
                        </m:r>
                      </m:e>
                    </m:acc>
                    <m:r>
                      <a:rPr lang="en-US" sz="2000" i="1" dirty="0">
                        <a:solidFill>
                          <a:schemeClr val="bg1"/>
                        </a:solidFill>
                        <a:latin typeface="Cambria Math" panose="02040503050406030204" pitchFamily="18" charset="0"/>
                      </a:rPr>
                      <m:t>)</m:t>
                    </m:r>
                  </m:oMath>
                </a14:m>
                <a:endParaRPr lang="nl-BE" sz="2000" dirty="0"/>
              </a:p>
              <a:p>
                <a:pPr>
                  <a:lnSpc>
                    <a:spcPct val="150000"/>
                  </a:lnSpc>
                </a:pPr>
                <a:endParaRPr lang="en-US" sz="1600" dirty="0"/>
              </a:p>
              <a:p>
                <a:pPr>
                  <a:lnSpc>
                    <a:spcPct val="150000"/>
                  </a:lnSpc>
                </a:pPr>
                <a:r>
                  <a:rPr lang="en-US" sz="1600" i="1" dirty="0" err="1"/>
                  <a:t>Welke</a:t>
                </a:r>
                <a:r>
                  <a:rPr lang="en-US" sz="1600" i="1" dirty="0"/>
                  <a:t> </a:t>
                </a:r>
                <a:r>
                  <a:rPr lang="en-US" sz="1600" i="1" dirty="0" err="1"/>
                  <a:t>methode</a:t>
                </a:r>
                <a:r>
                  <a:rPr lang="en-US" sz="1600" i="1" dirty="0"/>
                  <a:t> </a:t>
                </a:r>
                <a:r>
                  <a:rPr lang="en-US" sz="1600" i="1" dirty="0" err="1"/>
                  <a:t>levert</a:t>
                </a:r>
                <a:r>
                  <a:rPr lang="en-US" sz="1600" i="1" dirty="0"/>
                  <a:t> </a:t>
                </a:r>
                <a:r>
                  <a:rPr lang="en-US" sz="1600" i="1" dirty="0" err="1"/>
                  <a:t>hier</a:t>
                </a:r>
                <a:r>
                  <a:rPr lang="en-US" sz="1600" i="1" dirty="0"/>
                  <a:t> de </a:t>
                </a:r>
                <a:r>
                  <a:rPr lang="en-US" sz="1600" b="1" i="1" dirty="0" err="1"/>
                  <a:t>eenvoudigste</a:t>
                </a:r>
                <a:r>
                  <a:rPr lang="en-US" sz="1600" i="1" dirty="0"/>
                  <a:t> </a:t>
                </a:r>
                <a:r>
                  <a:rPr lang="en-US" sz="1600" i="1" dirty="0" err="1"/>
                  <a:t>uitdrukking</a:t>
                </a:r>
                <a:r>
                  <a:rPr lang="en-US" sz="1600" i="1" dirty="0"/>
                  <a:t> op?</a:t>
                </a:r>
              </a:p>
              <a:p>
                <a:pPr>
                  <a:lnSpc>
                    <a:spcPct val="150000"/>
                  </a:lnSpc>
                </a:pPr>
                <a:r>
                  <a:rPr lang="en-US" sz="1600" dirty="0" err="1"/>
                  <a:t>methode</a:t>
                </a:r>
                <a:r>
                  <a:rPr lang="en-US" sz="1600" dirty="0"/>
                  <a:t> 1: 6 </a:t>
                </a:r>
                <a:r>
                  <a:rPr lang="en-US" sz="1600" dirty="0" err="1"/>
                  <a:t>bewerkingen</a:t>
                </a:r>
                <a:r>
                  <a:rPr lang="en-US" sz="1600" dirty="0"/>
                  <a:t>, </a:t>
                </a:r>
              </a:p>
              <a:p>
                <a:pPr>
                  <a:lnSpc>
                    <a:spcPct val="150000"/>
                  </a:lnSpc>
                </a:pPr>
                <a:r>
                  <a:rPr lang="en-US" sz="1600" dirty="0" err="1"/>
                  <a:t>methode</a:t>
                </a:r>
                <a:r>
                  <a:rPr lang="en-US" sz="1600" dirty="0"/>
                  <a:t> 2: 5 </a:t>
                </a:r>
                <a:r>
                  <a:rPr lang="en-US" sz="1600" dirty="0" err="1"/>
                  <a:t>bewerkingen</a:t>
                </a:r>
                <a:endParaRPr lang="en-US" sz="1600" dirty="0"/>
              </a:p>
              <a:p>
                <a:pPr>
                  <a:lnSpc>
                    <a:spcPct val="150000"/>
                  </a:lnSpc>
                </a:pPr>
                <a:r>
                  <a:rPr lang="en-US" sz="1600" dirty="0">
                    <a:sym typeface="Wingdings" panose="05000000000000000000" pitchFamily="2" charset="2"/>
                  </a:rPr>
                  <a:t> </a:t>
                </a:r>
                <a:r>
                  <a:rPr lang="en-US" sz="1600" dirty="0" err="1">
                    <a:sym typeface="Wingdings" panose="05000000000000000000" pitchFamily="2" charset="2"/>
                  </a:rPr>
                  <a:t>methode</a:t>
                </a:r>
                <a:r>
                  <a:rPr lang="en-US" sz="1600" dirty="0">
                    <a:sym typeface="Wingdings" panose="05000000000000000000" pitchFamily="2" charset="2"/>
                  </a:rPr>
                  <a:t> 2 </a:t>
                </a:r>
                <a:r>
                  <a:rPr lang="en-US" sz="1600" dirty="0" err="1">
                    <a:sym typeface="Wingdings" panose="05000000000000000000" pitchFamily="2" charset="2"/>
                  </a:rPr>
                  <a:t>levert</a:t>
                </a:r>
                <a:r>
                  <a:rPr lang="en-US" sz="1600" dirty="0">
                    <a:sym typeface="Wingdings" panose="05000000000000000000" pitchFamily="2" charset="2"/>
                  </a:rPr>
                  <a:t> </a:t>
                </a:r>
                <a:r>
                  <a:rPr lang="en-US" sz="1600" dirty="0" err="1">
                    <a:sym typeface="Wingdings" panose="05000000000000000000" pitchFamily="2" charset="2"/>
                  </a:rPr>
                  <a:t>hier</a:t>
                </a:r>
                <a:r>
                  <a:rPr lang="en-US" sz="1600" dirty="0">
                    <a:sym typeface="Wingdings" panose="05000000000000000000" pitchFamily="2" charset="2"/>
                  </a:rPr>
                  <a:t> de </a:t>
                </a:r>
                <a:r>
                  <a:rPr lang="en-US" sz="1600" dirty="0" err="1">
                    <a:sym typeface="Wingdings" panose="05000000000000000000" pitchFamily="2" charset="2"/>
                  </a:rPr>
                  <a:t>eenvoudigste</a:t>
                </a:r>
                <a:r>
                  <a:rPr lang="en-US" sz="1600" dirty="0">
                    <a:sym typeface="Wingdings" panose="05000000000000000000" pitchFamily="2" charset="2"/>
                  </a:rPr>
                  <a:t> </a:t>
                </a:r>
                <a:r>
                  <a:rPr lang="en-US" sz="1600" dirty="0" err="1">
                    <a:sym typeface="Wingdings" panose="05000000000000000000" pitchFamily="2" charset="2"/>
                  </a:rPr>
                  <a:t>uitdrukking</a:t>
                </a:r>
                <a:r>
                  <a:rPr lang="en-US" sz="1600" dirty="0">
                    <a:sym typeface="Wingdings" panose="05000000000000000000" pitchFamily="2" charset="2"/>
                  </a:rPr>
                  <a:t> op</a:t>
                </a:r>
                <a:endParaRPr lang="en-US" sz="1600" dirty="0"/>
              </a:p>
            </p:txBody>
          </p:sp>
        </mc:Choice>
        <mc:Fallback xmlns="">
          <p:sp>
            <p:nvSpPr>
              <p:cNvPr id="8" name="TextBox 7">
                <a:extLst>
                  <a:ext uri="{FF2B5EF4-FFF2-40B4-BE49-F238E27FC236}">
                    <a16:creationId xmlns:a16="http://schemas.microsoft.com/office/drawing/2014/main" id="{2EF97809-C17B-7C90-FCAA-1528C187A12D}"/>
                  </a:ext>
                </a:extLst>
              </p:cNvPr>
              <p:cNvSpPr txBox="1">
                <a:spLocks noRot="1" noChangeAspect="1" noMove="1" noResize="1" noEditPoints="1" noAdjustHandles="1" noChangeArrowheads="1" noChangeShapeType="1" noTextEdit="1"/>
              </p:cNvSpPr>
              <p:nvPr/>
            </p:nvSpPr>
            <p:spPr>
              <a:xfrm>
                <a:off x="685800" y="1812150"/>
                <a:ext cx="7773472" cy="3112262"/>
              </a:xfrm>
              <a:prstGeom prst="rect">
                <a:avLst/>
              </a:prstGeom>
              <a:blipFill>
                <a:blip r:embed="rId3"/>
                <a:stretch>
                  <a:fillRect l="-471" b="-1566"/>
                </a:stretch>
              </a:blipFill>
            </p:spPr>
            <p:txBody>
              <a:bodyPr/>
              <a:lstStyle/>
              <a:p>
                <a:r>
                  <a:rPr lang="nl-BE">
                    <a:noFill/>
                  </a:rPr>
                  <a:t> </a:t>
                </a:r>
              </a:p>
            </p:txBody>
          </p:sp>
        </mc:Fallback>
      </mc:AlternateContent>
      <p:sp>
        <p:nvSpPr>
          <p:cNvPr id="7" name="Rechthoek 3">
            <a:extLst>
              <a:ext uri="{FF2B5EF4-FFF2-40B4-BE49-F238E27FC236}">
                <a16:creationId xmlns:a16="http://schemas.microsoft.com/office/drawing/2014/main" id="{05E60FC3-22A8-E7BD-1FCB-0B49C5B867EF}"/>
              </a:ext>
            </a:extLst>
          </p:cNvPr>
          <p:cNvSpPr/>
          <p:nvPr/>
        </p:nvSpPr>
        <p:spPr>
          <a:xfrm>
            <a:off x="2996290" y="2294406"/>
            <a:ext cx="4501790" cy="464034"/>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solidFill>
                <a:srgbClr val="C00000"/>
              </a:solidFill>
            </a:endParaRPr>
          </a:p>
        </p:txBody>
      </p:sp>
      <p:sp>
        <p:nvSpPr>
          <p:cNvPr id="3" name="Text Placeholder 9">
            <a:extLst>
              <a:ext uri="{FF2B5EF4-FFF2-40B4-BE49-F238E27FC236}">
                <a16:creationId xmlns:a16="http://schemas.microsoft.com/office/drawing/2014/main" id="{C2002D99-6B2B-A9E0-D194-7B8D1EA29184}"/>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mc:AlternateContent xmlns:mc="http://schemas.openxmlformats.org/markup-compatibility/2006" xmlns:a14="http://schemas.microsoft.com/office/drawing/2010/main">
        <mc:Choice Requires="a14">
          <p:sp>
            <p:nvSpPr>
              <p:cNvPr id="4" name="object 7">
                <a:extLst>
                  <a:ext uri="{FF2B5EF4-FFF2-40B4-BE49-F238E27FC236}">
                    <a16:creationId xmlns:a16="http://schemas.microsoft.com/office/drawing/2014/main" id="{89974E5E-31A1-519A-AF14-059DA2CE567E}"/>
                  </a:ext>
                </a:extLst>
              </p:cNvPr>
              <p:cNvSpPr txBox="1"/>
              <p:nvPr/>
            </p:nvSpPr>
            <p:spPr>
              <a:xfrm>
                <a:off x="471571" y="1444172"/>
                <a:ext cx="7670261" cy="319318"/>
              </a:xfrm>
              <a:prstGeom prst="rect">
                <a:avLst/>
              </a:prstGeom>
            </p:spPr>
            <p:txBody>
              <a:bodyPr vert="horz" wrap="square" lIns="0" tIns="11430" rIns="0" bIns="0" rtlCol="0">
                <a:spAutoFit/>
              </a:bodyPr>
              <a:lstStyle/>
              <a:p>
                <a:pPr marL="12700">
                  <a:lnSpc>
                    <a:spcPct val="100000"/>
                  </a:lnSpc>
                  <a:spcBef>
                    <a:spcPts val="90"/>
                  </a:spcBef>
                </a:pPr>
                <a14:m>
                  <m:oMathPara xmlns:m="http://schemas.openxmlformats.org/officeDocument/2006/math">
                    <m:oMathParaPr>
                      <m:jc m:val="centerGroup"/>
                    </m:oMathParaPr>
                    <m:oMath xmlns:m="http://schemas.openxmlformats.org/officeDocument/2006/math">
                      <m:r>
                        <a:rPr lang="nl-BE" sz="2000" i="1" dirty="0" smtClean="0">
                          <a:latin typeface="Cambria Math" panose="02040503050406030204" pitchFamily="18" charset="0"/>
                          <a:cs typeface="Cambria"/>
                        </a:rPr>
                        <m:t>𝑓</m:t>
                      </m:r>
                      <m:d>
                        <m:dPr>
                          <m:ctrlPr>
                            <a:rPr lang="nl-BE" sz="2000" i="1" dirty="0" smtClean="0">
                              <a:latin typeface="Cambria Math" panose="02040503050406030204" pitchFamily="18" charset="0"/>
                              <a:cs typeface="Cambria"/>
                            </a:rPr>
                          </m:ctrlPr>
                        </m:dPr>
                        <m:e>
                          <m:r>
                            <a:rPr lang="nl-BE" sz="2000" i="1" dirty="0" smtClean="0">
                              <a:latin typeface="Cambria Math" panose="02040503050406030204" pitchFamily="18" charset="0"/>
                              <a:cs typeface="Cambria"/>
                            </a:rPr>
                            <m:t>𝑥</m:t>
                          </m:r>
                          <m:r>
                            <a:rPr lang="nl-BE" sz="2000" i="1" dirty="0" smtClean="0">
                              <a:latin typeface="Cambria Math" panose="02040503050406030204" pitchFamily="18" charset="0"/>
                              <a:cs typeface="Cambria"/>
                            </a:rPr>
                            <m:t>, </m:t>
                          </m:r>
                          <m:r>
                            <a:rPr lang="nl-BE" sz="2000" i="1" dirty="0">
                              <a:latin typeface="Cambria Math" panose="02040503050406030204" pitchFamily="18" charset="0"/>
                              <a:cs typeface="Cambria"/>
                            </a:rPr>
                            <m:t>𝑦</m:t>
                          </m:r>
                          <m:r>
                            <a:rPr lang="nl-BE" sz="2000" i="1" dirty="0">
                              <a:latin typeface="Cambria Math" panose="02040503050406030204" pitchFamily="18" charset="0"/>
                              <a:cs typeface="Cambria"/>
                            </a:rPr>
                            <m:t>, </m:t>
                          </m:r>
                          <m:r>
                            <a:rPr lang="nl-BE" sz="2000" i="1" dirty="0" smtClean="0">
                              <a:latin typeface="Cambria Math" panose="02040503050406030204" pitchFamily="18" charset="0"/>
                              <a:cs typeface="Cambria"/>
                            </a:rPr>
                            <m:t>𝑧</m:t>
                          </m:r>
                          <m:r>
                            <a:rPr lang="nl-BE" sz="2000" b="0" i="1" dirty="0" smtClean="0">
                              <a:latin typeface="Cambria Math" panose="02040503050406030204" pitchFamily="18" charset="0"/>
                              <a:cs typeface="Cambria"/>
                            </a:rPr>
                            <m:t>,</m:t>
                          </m:r>
                          <m:r>
                            <a:rPr lang="nl-BE" sz="2000" b="0" i="1" dirty="0" smtClean="0">
                              <a:latin typeface="Cambria Math" panose="02040503050406030204" pitchFamily="18" charset="0"/>
                              <a:cs typeface="Cambria"/>
                            </a:rPr>
                            <m:t>𝑢</m:t>
                          </m:r>
                        </m:e>
                      </m:d>
                      <m:r>
                        <a:rPr lang="nl-BE" sz="2000" i="1" dirty="0" smtClean="0">
                          <a:latin typeface="Cambria Math" panose="02040503050406030204" pitchFamily="18" charset="0"/>
                          <a:cs typeface="Cambria"/>
                        </a:rPr>
                        <m:t>= </m:t>
                      </m:r>
                      <m:d>
                        <m:dPr>
                          <m:ctrlPr>
                            <a:rPr lang="nl-BE" sz="2000" i="1" dirty="0" smtClean="0">
                              <a:latin typeface="Cambria Math" panose="02040503050406030204" pitchFamily="18" charset="0"/>
                              <a:cs typeface="Cambria"/>
                            </a:rPr>
                          </m:ctrlPr>
                        </m:dPr>
                        <m:e>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𝑦</m:t>
                              </m:r>
                            </m:e>
                          </m:acc>
                          <m:r>
                            <a:rPr lang="nl-BE" sz="2000" i="1" dirty="0" smtClean="0">
                              <a:latin typeface="Cambria Math" panose="02040503050406030204" pitchFamily="18" charset="0"/>
                              <a:ea typeface="Cambria Math" panose="02040503050406030204" pitchFamily="18" charset="0"/>
                            </a:rPr>
                            <m:t>∙</m:t>
                          </m:r>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𝑧</m:t>
                              </m:r>
                            </m:e>
                          </m:acc>
                          <m:r>
                            <a:rPr lang="nl-BE" sz="2000" i="1" dirty="0">
                              <a:latin typeface="Cambria Math" panose="02040503050406030204" pitchFamily="18" charset="0"/>
                              <a:ea typeface="Cambria Math" panose="02040503050406030204" pitchFamily="18" charset="0"/>
                            </a:rPr>
                            <m:t>∙</m:t>
                          </m:r>
                          <m:acc>
                            <m:accPr>
                              <m:chr m:val="̅"/>
                              <m:ctrlPr>
                                <a:rPr lang="nl-BE" sz="2000" b="0" i="1" dirty="0" smtClean="0">
                                  <a:latin typeface="Cambria Math" panose="02040503050406030204" pitchFamily="18" charset="0"/>
                                </a:rPr>
                              </m:ctrlPr>
                            </m:accPr>
                            <m:e>
                              <m:r>
                                <a:rPr lang="nl-BE" sz="2000" b="0" i="1" dirty="0" smtClean="0">
                                  <a:latin typeface="Cambria Math" panose="02040503050406030204" pitchFamily="18" charset="0"/>
                                </a:rPr>
                                <m:t>𝑢</m:t>
                              </m:r>
                            </m:e>
                          </m:acc>
                        </m:e>
                      </m:d>
                      <m:r>
                        <a:rPr lang="nl-BE" sz="2000" i="1" spc="-20" dirty="0">
                          <a:latin typeface="Cambria Math" panose="02040503050406030204" pitchFamily="18" charset="0"/>
                          <a:cs typeface="Cambria"/>
                        </a:rPr>
                        <m:t>+</m:t>
                      </m:r>
                      <m:d>
                        <m:dPr>
                          <m:ctrlPr>
                            <a:rPr lang="nl-BE" sz="2000" i="1" spc="-20" dirty="0">
                              <a:latin typeface="Cambria Math" panose="02040503050406030204" pitchFamily="18" charset="0"/>
                            </a:rPr>
                          </m:ctrlPr>
                        </m:dPr>
                        <m:e>
                          <m:acc>
                            <m:accPr>
                              <m:chr m:val="̅"/>
                              <m:ctrlPr>
                                <a:rPr lang="nl-BE" sz="2000" i="1" dirty="0">
                                  <a:latin typeface="Cambria Math" panose="02040503050406030204" pitchFamily="18" charset="0"/>
                                </a:rPr>
                              </m:ctrlPr>
                            </m:accPr>
                            <m:e>
                              <m:r>
                                <a:rPr lang="nl-BE" sz="2000" i="1" dirty="0">
                                  <a:latin typeface="Cambria Math" panose="02040503050406030204" pitchFamily="18" charset="0"/>
                                </a:rPr>
                                <m:t>𝑦</m:t>
                              </m:r>
                            </m:e>
                          </m:acc>
                          <m:r>
                            <a:rPr lang="nl-BE" sz="2000" i="1" dirty="0">
                              <a:latin typeface="Cambria Math" panose="02040503050406030204" pitchFamily="18" charset="0"/>
                              <a:ea typeface="Cambria Math" panose="02040503050406030204" pitchFamily="18" charset="0"/>
                            </a:rPr>
                            <m:t>∙</m:t>
                          </m:r>
                          <m:r>
                            <a:rPr lang="nl-BE" sz="2000" b="0" i="1" dirty="0" smtClean="0">
                              <a:latin typeface="Cambria Math" panose="02040503050406030204" pitchFamily="18" charset="0"/>
                              <a:ea typeface="Cambria Math" panose="02040503050406030204" pitchFamily="18" charset="0"/>
                            </a:rPr>
                            <m:t>𝑧</m:t>
                          </m:r>
                          <m:r>
                            <a:rPr lang="nl-BE" sz="2000" i="1" dirty="0">
                              <a:latin typeface="Cambria Math" panose="02040503050406030204" pitchFamily="18" charset="0"/>
                              <a:ea typeface="Cambria Math" panose="02040503050406030204" pitchFamily="18" charset="0"/>
                            </a:rPr>
                            <m:t>∙</m:t>
                          </m:r>
                          <m:acc>
                            <m:accPr>
                              <m:chr m:val="̅"/>
                              <m:ctrlPr>
                                <a:rPr lang="nl-BE" sz="2000" i="1" spc="-20" dirty="0">
                                  <a:latin typeface="Cambria Math" panose="02040503050406030204" pitchFamily="18" charset="0"/>
                                </a:rPr>
                              </m:ctrlPr>
                            </m:accPr>
                            <m:e>
                              <m:r>
                                <a:rPr lang="nl-BE" sz="2000" i="1" spc="-20" dirty="0">
                                  <a:latin typeface="Cambria Math" panose="02040503050406030204" pitchFamily="18" charset="0"/>
                                </a:rPr>
                                <m:t>𝑢</m:t>
                              </m:r>
                            </m:e>
                          </m:acc>
                        </m:e>
                      </m:d>
                      <m:r>
                        <a:rPr lang="nl-BE" sz="2000" b="0" i="1" spc="-20" dirty="0" smtClean="0">
                          <a:latin typeface="Cambria Math" panose="02040503050406030204" pitchFamily="18" charset="0"/>
                        </a:rPr>
                        <m:t>+</m:t>
                      </m:r>
                      <m:r>
                        <a:rPr lang="nl-BE" sz="2000" i="1" spc="-20" dirty="0">
                          <a:latin typeface="Cambria Math" panose="02040503050406030204" pitchFamily="18" charset="0"/>
                          <a:cs typeface="Cambria"/>
                        </a:rPr>
                        <m:t>(</m:t>
                      </m:r>
                      <m:r>
                        <a:rPr lang="nl-BE" sz="2000" b="0" i="1" spc="-40" dirty="0" smtClean="0">
                          <a:latin typeface="Cambria Math" panose="02040503050406030204" pitchFamily="18" charset="0"/>
                          <a:cs typeface="Cambria"/>
                        </a:rPr>
                        <m:t>𝑦</m:t>
                      </m:r>
                      <m:r>
                        <a:rPr lang="nl-BE" sz="2000" i="1" dirty="0">
                          <a:latin typeface="Cambria Math" panose="02040503050406030204" pitchFamily="18" charset="0"/>
                          <a:ea typeface="Cambria Math" panose="02040503050406030204" pitchFamily="18" charset="0"/>
                        </a:rPr>
                        <m:t>∙</m:t>
                      </m:r>
                      <m:acc>
                        <m:accPr>
                          <m:chr m:val="̅"/>
                          <m:ctrlPr>
                            <a:rPr lang="nl-BE" sz="2000" i="1" spc="-20" dirty="0">
                              <a:latin typeface="Cambria Math" panose="02040503050406030204" pitchFamily="18" charset="0"/>
                            </a:rPr>
                          </m:ctrlPr>
                        </m:accPr>
                        <m:e>
                          <m:r>
                            <a:rPr lang="nl-BE" sz="2000" b="0" i="1" spc="-20" dirty="0" smtClean="0">
                              <a:latin typeface="Cambria Math" panose="02040503050406030204" pitchFamily="18" charset="0"/>
                            </a:rPr>
                            <m:t>𝑧</m:t>
                          </m:r>
                        </m:e>
                      </m:acc>
                      <m:r>
                        <a:rPr lang="nl-BE" sz="2000" i="1" dirty="0">
                          <a:latin typeface="Cambria Math" panose="02040503050406030204" pitchFamily="18" charset="0"/>
                          <a:ea typeface="Cambria Math" panose="02040503050406030204" pitchFamily="18" charset="0"/>
                        </a:rPr>
                        <m:t>∙</m:t>
                      </m:r>
                      <m:acc>
                        <m:accPr>
                          <m:chr m:val="̅"/>
                          <m:ctrlPr>
                            <a:rPr lang="nl-BE" sz="2000" b="0" i="1" spc="-20" dirty="0" smtClean="0">
                              <a:latin typeface="Cambria Math" panose="02040503050406030204" pitchFamily="18" charset="0"/>
                            </a:rPr>
                          </m:ctrlPr>
                        </m:accPr>
                        <m:e>
                          <m:r>
                            <a:rPr lang="nl-BE" sz="2000" b="0" i="1" spc="-20" dirty="0" smtClean="0">
                              <a:latin typeface="Cambria Math" panose="02040503050406030204" pitchFamily="18" charset="0"/>
                            </a:rPr>
                            <m:t>𝑢</m:t>
                          </m:r>
                        </m:e>
                      </m:acc>
                      <m:r>
                        <a:rPr lang="nl-BE" sz="2000" i="1" spc="-20" dirty="0">
                          <a:latin typeface="Cambria Math" panose="02040503050406030204" pitchFamily="18" charset="0"/>
                          <a:cs typeface="Cambria"/>
                        </a:rPr>
                        <m:t>) + (</m:t>
                      </m:r>
                      <m:acc>
                        <m:accPr>
                          <m:chr m:val="̅"/>
                          <m:ctrlPr>
                            <a:rPr lang="nl-BE" sz="2000" i="1" dirty="0" smtClean="0">
                              <a:latin typeface="Cambria Math" panose="02040503050406030204" pitchFamily="18" charset="0"/>
                            </a:rPr>
                          </m:ctrlPr>
                        </m:accPr>
                        <m:e>
                          <m:r>
                            <a:rPr lang="nl-BE" sz="2000" b="0" i="1" dirty="0" smtClean="0">
                              <a:latin typeface="Cambria Math" panose="02040503050406030204" pitchFamily="18" charset="0"/>
                            </a:rPr>
                            <m:t>𝑥</m:t>
                          </m:r>
                        </m:e>
                      </m:acc>
                      <m:r>
                        <a:rPr lang="nl-BE" sz="2000" i="1" spc="-5" dirty="0">
                          <a:latin typeface="Cambria Math" panose="02040503050406030204" pitchFamily="18" charset="0"/>
                          <a:cs typeface="Cambria"/>
                        </a:rPr>
                        <m:t> </m:t>
                      </m:r>
                      <m:r>
                        <a:rPr lang="nl-BE" sz="2000" i="1" dirty="0">
                          <a:latin typeface="Cambria Math" panose="02040503050406030204" pitchFamily="18" charset="0"/>
                          <a:cs typeface="Cambria"/>
                        </a:rPr>
                        <m:t>⋅</m:t>
                      </m:r>
                      <m:r>
                        <a:rPr lang="nl-BE" sz="2000" i="1" spc="-40" dirty="0">
                          <a:latin typeface="Cambria Math" panose="02040503050406030204" pitchFamily="18" charset="0"/>
                          <a:cs typeface="Cambria"/>
                        </a:rPr>
                        <m:t> </m:t>
                      </m:r>
                      <m:acc>
                        <m:accPr>
                          <m:chr m:val="̅"/>
                          <m:ctrlPr>
                            <a:rPr lang="nl-BE" sz="2000" i="1" spc="-40" dirty="0" smtClean="0">
                              <a:latin typeface="Cambria Math" panose="02040503050406030204" pitchFamily="18" charset="0"/>
                            </a:rPr>
                          </m:ctrlPr>
                        </m:accPr>
                        <m:e>
                          <m:r>
                            <a:rPr lang="nl-BE" sz="2000" b="0" i="1" spc="-40" dirty="0" smtClean="0">
                              <a:latin typeface="Cambria Math" panose="02040503050406030204" pitchFamily="18" charset="0"/>
                            </a:rPr>
                            <m:t>𝑦</m:t>
                          </m:r>
                        </m:e>
                      </m:acc>
                      <m:r>
                        <a:rPr lang="nl-BE" sz="2000" i="1" spc="-30" dirty="0" smtClean="0">
                          <a:latin typeface="Cambria Math" panose="02040503050406030204" pitchFamily="18" charset="0"/>
                          <a:ea typeface="Cambria Math" panose="02040503050406030204" pitchFamily="18" charset="0"/>
                          <a:cs typeface="Cambria"/>
                        </a:rPr>
                        <m:t>∙</m:t>
                      </m:r>
                      <m:r>
                        <a:rPr lang="nl-BE" sz="2000" b="0" i="1" spc="-30" dirty="0" smtClean="0">
                          <a:latin typeface="Cambria Math" panose="02040503050406030204" pitchFamily="18" charset="0"/>
                          <a:ea typeface="Cambria Math" panose="02040503050406030204" pitchFamily="18" charset="0"/>
                          <a:cs typeface="Cambria"/>
                        </a:rPr>
                        <m:t>𝑧</m:t>
                      </m:r>
                      <m:r>
                        <a:rPr lang="nl-BE" sz="2000" i="1" dirty="0">
                          <a:latin typeface="Cambria Math" panose="02040503050406030204" pitchFamily="18" charset="0"/>
                          <a:ea typeface="Cambria Math" panose="02040503050406030204" pitchFamily="18" charset="0"/>
                        </a:rPr>
                        <m:t>∙</m:t>
                      </m:r>
                      <m:r>
                        <a:rPr lang="nl-BE" sz="2000" b="0" i="1" spc="-30" dirty="0" smtClean="0">
                          <a:latin typeface="Cambria Math" panose="02040503050406030204" pitchFamily="18" charset="0"/>
                          <a:ea typeface="Cambria Math" panose="02040503050406030204" pitchFamily="18" charset="0"/>
                        </a:rPr>
                        <m:t>𝑢</m:t>
                      </m:r>
                      <m:r>
                        <a:rPr lang="nl-BE" sz="2000" b="0" i="1" dirty="0" smtClean="0">
                          <a:latin typeface="Cambria Math" panose="02040503050406030204" pitchFamily="18" charset="0"/>
                        </a:rPr>
                        <m:t>)</m:t>
                      </m:r>
                    </m:oMath>
                  </m:oMathPara>
                </a14:m>
                <a:endParaRPr sz="2000" dirty="0">
                  <a:latin typeface="Montserrat" pitchFamily="2" charset="-94"/>
                  <a:cs typeface="Cambria"/>
                </a:endParaRPr>
              </a:p>
            </p:txBody>
          </p:sp>
        </mc:Choice>
        <mc:Fallback xmlns="">
          <p:sp>
            <p:nvSpPr>
              <p:cNvPr id="4" name="object 7">
                <a:extLst>
                  <a:ext uri="{FF2B5EF4-FFF2-40B4-BE49-F238E27FC236}">
                    <a16:creationId xmlns:a16="http://schemas.microsoft.com/office/drawing/2014/main" id="{89974E5E-31A1-519A-AF14-059DA2CE567E}"/>
                  </a:ext>
                </a:extLst>
              </p:cNvPr>
              <p:cNvSpPr txBox="1">
                <a:spLocks noRot="1" noChangeAspect="1" noMove="1" noResize="1" noEditPoints="1" noAdjustHandles="1" noChangeArrowheads="1" noChangeShapeType="1" noTextEdit="1"/>
              </p:cNvSpPr>
              <p:nvPr/>
            </p:nvSpPr>
            <p:spPr>
              <a:xfrm>
                <a:off x="471571" y="1444172"/>
                <a:ext cx="7670261" cy="319318"/>
              </a:xfrm>
              <a:prstGeom prst="rect">
                <a:avLst/>
              </a:prstGeom>
              <a:blipFill>
                <a:blip r:embed="rId4"/>
                <a:stretch>
                  <a:fillRect b="-36538"/>
                </a:stretch>
              </a:blipFill>
            </p:spPr>
            <p:txBody>
              <a:bodyPr/>
              <a:lstStyle/>
              <a:p>
                <a:r>
                  <a:rPr lang="nl-BE">
                    <a:noFill/>
                  </a:rPr>
                  <a:t> </a:t>
                </a:r>
              </a:p>
            </p:txBody>
          </p:sp>
        </mc:Fallback>
      </mc:AlternateContent>
      <p:sp>
        <p:nvSpPr>
          <p:cNvPr id="5" name="Tekstvak 4">
            <a:extLst>
              <a:ext uri="{FF2B5EF4-FFF2-40B4-BE49-F238E27FC236}">
                <a16:creationId xmlns:a16="http://schemas.microsoft.com/office/drawing/2014/main" id="{BF2D624F-88C6-B870-28A3-0B1EBB4DB3B8}"/>
              </a:ext>
            </a:extLst>
          </p:cNvPr>
          <p:cNvSpPr txBox="1"/>
          <p:nvPr/>
        </p:nvSpPr>
        <p:spPr>
          <a:xfrm>
            <a:off x="646332" y="967023"/>
            <a:ext cx="4572000" cy="369332"/>
          </a:xfrm>
          <a:prstGeom prst="rect">
            <a:avLst/>
          </a:prstGeom>
          <a:noFill/>
        </p:spPr>
        <p:txBody>
          <a:bodyPr wrap="square">
            <a:spAutoFit/>
          </a:bodyPr>
          <a:lstStyle/>
          <a:p>
            <a:r>
              <a:rPr lang="nl-BE" dirty="0">
                <a:solidFill>
                  <a:schemeClr val="tx1"/>
                </a:solidFill>
                <a:latin typeface="Montserrat Semi"/>
              </a:rPr>
              <a:t>Voorbeeld 4: vereenvoudigen</a:t>
            </a:r>
          </a:p>
        </p:txBody>
      </p:sp>
      <p:sp>
        <p:nvSpPr>
          <p:cNvPr id="6" name="Title 1">
            <a:extLst>
              <a:ext uri="{FF2B5EF4-FFF2-40B4-BE49-F238E27FC236}">
                <a16:creationId xmlns:a16="http://schemas.microsoft.com/office/drawing/2014/main" id="{5E98D1F2-6831-2577-6476-9459E9CB6885}"/>
              </a:ext>
            </a:extLst>
          </p:cNvPr>
          <p:cNvSpPr txBox="1">
            <a:spLocks/>
          </p:cNvSpPr>
          <p:nvPr/>
        </p:nvSpPr>
        <p:spPr>
          <a:xfrm>
            <a:off x="685800" y="347314"/>
            <a:ext cx="7772400" cy="877898"/>
          </a:xfrm>
          <a:prstGeom prst="rect">
            <a:avLst/>
          </a:prstGeom>
        </p:spPr>
        <p:txBody>
          <a:bodyPr vert="horz" lIns="91440" tIns="45720" rIns="91440" bIns="45720" rtlCol="0" anchor="t" anchorCtr="0">
            <a:normAutofit fontScale="70000" lnSpcReduction="2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5000" dirty="0">
                <a:solidFill>
                  <a:schemeClr val="tx1"/>
                </a:solidFill>
                <a:latin typeface="Montserrat ExtraBold" pitchFamily="2" charset="-94"/>
              </a:rPr>
              <a:t>5.3 Vereenvoudigen: algoritme</a:t>
            </a:r>
          </a:p>
        </p:txBody>
      </p:sp>
    </p:spTree>
    <p:extLst>
      <p:ext uri="{BB962C8B-B14F-4D97-AF65-F5344CB8AC3E}">
        <p14:creationId xmlns:p14="http://schemas.microsoft.com/office/powerpoint/2010/main" val="320604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el 2">
                <a:extLst>
                  <a:ext uri="{FF2B5EF4-FFF2-40B4-BE49-F238E27FC236}">
                    <a16:creationId xmlns:a16="http://schemas.microsoft.com/office/drawing/2014/main" id="{2C089DFB-4975-ED47-372C-43AA00674FED}"/>
                  </a:ext>
                </a:extLst>
              </p:cNvPr>
              <p:cNvGraphicFramePr>
                <a:graphicFrameLocks noGrp="1"/>
              </p:cNvGraphicFramePr>
              <p:nvPr>
                <p:extLst>
                  <p:ext uri="{D42A27DB-BD31-4B8C-83A1-F6EECF244321}">
                    <p14:modId xmlns:p14="http://schemas.microsoft.com/office/powerpoint/2010/main" val="1239236610"/>
                  </p:ext>
                </p:extLst>
              </p:nvPr>
            </p:nvGraphicFramePr>
            <p:xfrm>
              <a:off x="4663804" y="754195"/>
              <a:ext cx="2583830" cy="4190463"/>
            </p:xfrm>
            <a:graphic>
              <a:graphicData uri="http://schemas.openxmlformats.org/drawingml/2006/table">
                <a:tbl>
                  <a:tblPr firstRow="1" bandRow="1"/>
                  <a:tblGrid>
                    <a:gridCol w="533170">
                      <a:extLst>
                        <a:ext uri="{9D8B030D-6E8A-4147-A177-3AD203B41FA5}">
                          <a16:colId xmlns:a16="http://schemas.microsoft.com/office/drawing/2014/main" val="2122599680"/>
                        </a:ext>
                      </a:extLst>
                    </a:gridCol>
                    <a:gridCol w="512665">
                      <a:extLst>
                        <a:ext uri="{9D8B030D-6E8A-4147-A177-3AD203B41FA5}">
                          <a16:colId xmlns:a16="http://schemas.microsoft.com/office/drawing/2014/main" val="389670425"/>
                        </a:ext>
                      </a:extLst>
                    </a:gridCol>
                    <a:gridCol w="512665">
                      <a:extLst>
                        <a:ext uri="{9D8B030D-6E8A-4147-A177-3AD203B41FA5}">
                          <a16:colId xmlns:a16="http://schemas.microsoft.com/office/drawing/2014/main" val="994374367"/>
                        </a:ext>
                      </a:extLst>
                    </a:gridCol>
                    <a:gridCol w="512665">
                      <a:extLst>
                        <a:ext uri="{9D8B030D-6E8A-4147-A177-3AD203B41FA5}">
                          <a16:colId xmlns:a16="http://schemas.microsoft.com/office/drawing/2014/main" val="1266147529"/>
                        </a:ext>
                      </a:extLst>
                    </a:gridCol>
                    <a:gridCol w="512665">
                      <a:extLst>
                        <a:ext uri="{9D8B030D-6E8A-4147-A177-3AD203B41FA5}">
                          <a16:colId xmlns:a16="http://schemas.microsoft.com/office/drawing/2014/main" val="1991004187"/>
                        </a:ext>
                      </a:extLst>
                    </a:gridCol>
                  </a:tblGrid>
                  <a:tr h="465607">
                    <a:tc>
                      <a:txBody>
                        <a:bodyPr/>
                        <a:lstStyle/>
                        <a:p>
                          <a:pPr algn="ctr"/>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𝑢</m:t>
                                    </m:r>
                                  </m:e>
                                </m:acc>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𝑣</m:t>
                                    </m:r>
                                  </m:e>
                                </m:acc>
                              </m:oMath>
                            </m:oMathPara>
                          </a14:m>
                          <a:endParaRPr lang="nl-BE" sz="2000" i="1" dirty="0"/>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𝑢</m:t>
                                    </m:r>
                                  </m:e>
                                </m:acc>
                                <m:r>
                                  <a:rPr lang="en-US" sz="2000" b="0" i="1" smtClean="0">
                                    <a:latin typeface="Cambria Math" panose="02040503050406030204" pitchFamily="18" charset="0"/>
                                  </a:rPr>
                                  <m:t>𝑣</m:t>
                                </m:r>
                              </m:oMath>
                            </m:oMathPara>
                          </a14:m>
                          <a:endParaRPr lang="nl-BE" sz="2000" i="1" dirty="0"/>
                        </a:p>
                      </a:txBody>
                      <a:tcPr anchor="ctr">
                        <a:lnL w="12700" cmpd="sng">
                          <a:noFill/>
                          <a:prstDash val="solid"/>
                        </a:lnL>
                        <a:lnR w="12700" cmpd="sng">
                          <a:noFill/>
                          <a:prstDash val="soli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𝑢𝑣</m:t>
                                </m:r>
                              </m:oMath>
                            </m:oMathPara>
                          </a14:m>
                          <a:endParaRPr lang="nl-BE" sz="2000" dirty="0"/>
                        </a:p>
                      </a:txBody>
                      <a:tcPr anchor="ctr">
                        <a:lnL w="12700" cmpd="sng">
                          <a:noFill/>
                          <a:prstDash val="solid"/>
                        </a:lnL>
                        <a:lnR w="12700" cmpd="sng">
                          <a:noFill/>
                          <a:prstDash val="soli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𝑣</m:t>
                                    </m:r>
                                  </m:e>
                                </m:acc>
                              </m:oMath>
                            </m:oMathPara>
                          </a14:m>
                          <a:endParaRPr lang="nl-BE" sz="2000" dirty="0"/>
                        </a:p>
                      </a:txBody>
                      <a:tcPr anchor="ctr">
                        <a:lnL w="12700" cmpd="sng">
                          <a:noFill/>
                          <a:prstDash val="solid"/>
                        </a:lnL>
                        <a:lnR w="12700" cmpd="sng">
                          <a:noFill/>
                          <a:prstDash val="soli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4173643"/>
                      </a:ext>
                    </a:extLst>
                  </a:tr>
                  <a:tr h="465607">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𝑥</m:t>
                                    </m:r>
                                  </m:e>
                                </m:acc>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𝑦</m:t>
                                    </m:r>
                                  </m:e>
                                </m:acc>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𝑧</m:t>
                                    </m:r>
                                  </m:e>
                                </m:acc>
                              </m:oMath>
                            </m:oMathPara>
                          </a14:m>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22208970"/>
                      </a:ext>
                    </a:extLst>
                  </a:tr>
                  <a:tr h="465607">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𝑥</m:t>
                                    </m:r>
                                  </m:e>
                                </m:acc>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𝑧</m:t>
                                </m:r>
                              </m:oMath>
                            </m:oMathPara>
                          </a14:m>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19759527"/>
                      </a:ext>
                    </a:extLst>
                  </a:tr>
                  <a:tr h="465607">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𝑦𝑧</m:t>
                                </m:r>
                              </m:oMath>
                            </m:oMathPara>
                          </a14:m>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3673054"/>
                      </a:ext>
                    </a:extLst>
                  </a:tr>
                  <a:tr h="465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𝑦</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𝑧</m:t>
                                    </m:r>
                                  </m:e>
                                </m:acc>
                              </m:oMath>
                            </m:oMathPara>
                          </a14:m>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59152342"/>
                      </a:ext>
                    </a:extLst>
                  </a:tr>
                  <a:tr h="465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𝑥𝑦</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𝑧</m:t>
                                    </m:r>
                                  </m:e>
                                </m:acc>
                              </m:oMath>
                            </m:oMathPara>
                          </a14:m>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460474240"/>
                      </a:ext>
                    </a:extLst>
                  </a:tr>
                  <a:tr h="465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𝑥𝑦𝑧</m:t>
                                </m:r>
                              </m:oMath>
                            </m:oMathPara>
                          </a14:m>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93057950"/>
                      </a:ext>
                    </a:extLst>
                  </a:tr>
                  <a:tr h="465607">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𝑧</m:t>
                                </m:r>
                              </m:oMath>
                            </m:oMathPara>
                          </a14:m>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49582522"/>
                      </a:ext>
                    </a:extLst>
                  </a:tr>
                  <a:tr h="4656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𝑦</m:t>
                                    </m:r>
                                  </m:e>
                                </m:acc>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𝑧</m:t>
                                    </m:r>
                                  </m:e>
                                </m:acc>
                              </m:oMath>
                            </m:oMathPara>
                          </a14:m>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73948565"/>
                      </a:ext>
                    </a:extLst>
                  </a:tr>
                </a:tbl>
              </a:graphicData>
            </a:graphic>
          </p:graphicFrame>
        </mc:Choice>
        <mc:Fallback xmlns="">
          <p:graphicFrame>
            <p:nvGraphicFramePr>
              <p:cNvPr id="2" name="Tabel 2">
                <a:extLst>
                  <a:ext uri="{FF2B5EF4-FFF2-40B4-BE49-F238E27FC236}">
                    <a16:creationId xmlns:a16="http://schemas.microsoft.com/office/drawing/2014/main" id="{2C089DFB-4975-ED47-372C-43AA00674FED}"/>
                  </a:ext>
                </a:extLst>
              </p:cNvPr>
              <p:cNvGraphicFramePr>
                <a:graphicFrameLocks noGrp="1"/>
              </p:cNvGraphicFramePr>
              <p:nvPr>
                <p:extLst>
                  <p:ext uri="{D42A27DB-BD31-4B8C-83A1-F6EECF244321}">
                    <p14:modId xmlns:p14="http://schemas.microsoft.com/office/powerpoint/2010/main" val="1239236610"/>
                  </p:ext>
                </p:extLst>
              </p:nvPr>
            </p:nvGraphicFramePr>
            <p:xfrm>
              <a:off x="4663804" y="754195"/>
              <a:ext cx="2583830" cy="4190463"/>
            </p:xfrm>
            <a:graphic>
              <a:graphicData uri="http://schemas.openxmlformats.org/drawingml/2006/table">
                <a:tbl>
                  <a:tblPr firstRow="1" bandRow="1"/>
                  <a:tblGrid>
                    <a:gridCol w="533170">
                      <a:extLst>
                        <a:ext uri="{9D8B030D-6E8A-4147-A177-3AD203B41FA5}">
                          <a16:colId xmlns:a16="http://schemas.microsoft.com/office/drawing/2014/main" val="2122599680"/>
                        </a:ext>
                      </a:extLst>
                    </a:gridCol>
                    <a:gridCol w="512665">
                      <a:extLst>
                        <a:ext uri="{9D8B030D-6E8A-4147-A177-3AD203B41FA5}">
                          <a16:colId xmlns:a16="http://schemas.microsoft.com/office/drawing/2014/main" val="389670425"/>
                        </a:ext>
                      </a:extLst>
                    </a:gridCol>
                    <a:gridCol w="512665">
                      <a:extLst>
                        <a:ext uri="{9D8B030D-6E8A-4147-A177-3AD203B41FA5}">
                          <a16:colId xmlns:a16="http://schemas.microsoft.com/office/drawing/2014/main" val="994374367"/>
                        </a:ext>
                      </a:extLst>
                    </a:gridCol>
                    <a:gridCol w="512665">
                      <a:extLst>
                        <a:ext uri="{9D8B030D-6E8A-4147-A177-3AD203B41FA5}">
                          <a16:colId xmlns:a16="http://schemas.microsoft.com/office/drawing/2014/main" val="1266147529"/>
                        </a:ext>
                      </a:extLst>
                    </a:gridCol>
                    <a:gridCol w="512665">
                      <a:extLst>
                        <a:ext uri="{9D8B030D-6E8A-4147-A177-3AD203B41FA5}">
                          <a16:colId xmlns:a16="http://schemas.microsoft.com/office/drawing/2014/main" val="1991004187"/>
                        </a:ext>
                      </a:extLst>
                    </a:gridCol>
                  </a:tblGrid>
                  <a:tr h="465607">
                    <a:tc>
                      <a:txBody>
                        <a:bodyPr/>
                        <a:lstStyle/>
                        <a:p>
                          <a:pPr algn="ctr"/>
                          <a:endParaRPr lang="nl-BE" sz="2000" dirty="0"/>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nl-BE"/>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2353" r="-298824" b="-810390"/>
                          </a:stretch>
                        </a:blipFill>
                      </a:tcPr>
                    </a:tc>
                    <a:tc>
                      <a:txBody>
                        <a:bodyPr/>
                        <a:lstStyle/>
                        <a:p>
                          <a:endParaRPr lang="nl-BE"/>
                        </a:p>
                      </a:txBody>
                      <a:tcPr anchor="ctr">
                        <a:lnL w="12700" cmpd="sng">
                          <a:noFill/>
                          <a:prstDash val="solid"/>
                        </a:lnL>
                        <a:lnR w="12700" cmpd="sng">
                          <a:noFill/>
                          <a:prstDash val="soli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4762" r="-202381" b="-810390"/>
                          </a:stretch>
                        </a:blipFill>
                      </a:tcPr>
                    </a:tc>
                    <a:tc>
                      <a:txBody>
                        <a:bodyPr/>
                        <a:lstStyle/>
                        <a:p>
                          <a:endParaRPr lang="nl-BE"/>
                        </a:p>
                      </a:txBody>
                      <a:tcPr anchor="ctr">
                        <a:lnL w="12700" cmpd="sng">
                          <a:noFill/>
                          <a:prstDash val="solid"/>
                        </a:lnL>
                        <a:lnR w="12700" cmpd="sng">
                          <a:noFill/>
                          <a:prstDash val="soli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4762" r="-102381" b="-810390"/>
                          </a:stretch>
                        </a:blipFill>
                      </a:tcPr>
                    </a:tc>
                    <a:tc>
                      <a:txBody>
                        <a:bodyPr/>
                        <a:lstStyle/>
                        <a:p>
                          <a:endParaRPr lang="nl-BE"/>
                        </a:p>
                      </a:txBody>
                      <a:tcPr anchor="ctr">
                        <a:lnL w="12700" cmpd="sng">
                          <a:noFill/>
                          <a:prstDash val="solid"/>
                        </a:lnL>
                        <a:lnR w="12700" cmpd="sng">
                          <a:noFill/>
                          <a:prstDash val="soli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04762" r="-2381" b="-810390"/>
                          </a:stretch>
                        </a:blipFill>
                      </a:tcPr>
                    </a:tc>
                    <a:extLst>
                      <a:ext uri="{0D108BD9-81ED-4DB2-BD59-A6C34878D82A}">
                        <a16:rowId xmlns:a16="http://schemas.microsoft.com/office/drawing/2014/main" val="524173643"/>
                      </a:ext>
                    </a:extLst>
                  </a:tr>
                  <a:tr h="465607">
                    <a:tc>
                      <a:txBody>
                        <a:bodyPr/>
                        <a:lstStyle/>
                        <a:p>
                          <a:endParaRPr lang="nl-BE"/>
                        </a:p>
                      </a:txBody>
                      <a:tcPr anchor="ctr">
                        <a:lnL w="12700" cmpd="sng">
                          <a:noFill/>
                          <a:prstDash val="soli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blipFill>
                          <a:blip r:embed="rId3"/>
                          <a:stretch>
                            <a:fillRect t="-101316" r="-389655" b="-721053"/>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905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22208970"/>
                      </a:ext>
                    </a:extLst>
                  </a:tr>
                  <a:tr h="465607">
                    <a:tc>
                      <a:txBody>
                        <a:bodyPr/>
                        <a:lstStyle/>
                        <a:p>
                          <a:endParaRPr lang="nl-BE"/>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t="-198701" r="-389655" b="-611688"/>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19759527"/>
                      </a:ext>
                    </a:extLst>
                  </a:tr>
                  <a:tr h="465607">
                    <a:tc>
                      <a:txBody>
                        <a:bodyPr/>
                        <a:lstStyle/>
                        <a:p>
                          <a:endParaRPr lang="nl-BE"/>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t="-302632" r="-389655" b="-519737"/>
                          </a:stretch>
                        </a:blipFill>
                      </a:tcPr>
                    </a:tc>
                    <a:tc>
                      <a:txBody>
                        <a:bodyPr/>
                        <a:lstStyle/>
                        <a:p>
                          <a:pPr algn="ctr"/>
                          <a:r>
                            <a:rPr lang="nl-BE" sz="2000" dirty="0"/>
                            <a:t>1</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3673054"/>
                      </a:ext>
                    </a:extLst>
                  </a:tr>
                  <a:tr h="465607">
                    <a:tc>
                      <a:txBody>
                        <a:bodyPr/>
                        <a:lstStyle/>
                        <a:p>
                          <a:endParaRPr lang="nl-BE"/>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t="-397403" r="-389655" b="-412987"/>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59152342"/>
                      </a:ext>
                    </a:extLst>
                  </a:tr>
                  <a:tr h="465607">
                    <a:tc>
                      <a:txBody>
                        <a:bodyPr/>
                        <a:lstStyle/>
                        <a:p>
                          <a:endParaRPr lang="nl-BE"/>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t="-503947" r="-389655" b="-318421"/>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460474240"/>
                      </a:ext>
                    </a:extLst>
                  </a:tr>
                  <a:tr h="465607">
                    <a:tc>
                      <a:txBody>
                        <a:bodyPr/>
                        <a:lstStyle/>
                        <a:p>
                          <a:endParaRPr lang="nl-BE"/>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t="-596104" r="-389655" b="-214286"/>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93057950"/>
                      </a:ext>
                    </a:extLst>
                  </a:tr>
                  <a:tr h="465607">
                    <a:tc>
                      <a:txBody>
                        <a:bodyPr/>
                        <a:lstStyle/>
                        <a:p>
                          <a:endParaRPr lang="nl-BE"/>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t="-705263" r="-389655" b="-117105"/>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49582522"/>
                      </a:ext>
                    </a:extLst>
                  </a:tr>
                  <a:tr h="465607">
                    <a:tc>
                      <a:txBody>
                        <a:bodyPr/>
                        <a:lstStyle/>
                        <a:p>
                          <a:endParaRPr lang="nl-BE"/>
                        </a:p>
                      </a:txBody>
                      <a:tcPr anchor="ctr">
                        <a:lnL w="12700" cmpd="sng">
                          <a:noFill/>
                          <a:prstDash val="solid"/>
                        </a:lnL>
                        <a:lnR w="1905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t="-794805" r="-389655" b="-15584"/>
                          </a:stretch>
                        </a:blipFill>
                      </a:tcPr>
                    </a:tc>
                    <a:tc>
                      <a:txBody>
                        <a:bodyPr/>
                        <a:lstStyle/>
                        <a:p>
                          <a:pPr algn="ctr"/>
                          <a:r>
                            <a:rPr lang="nl-BE" sz="2000" dirty="0"/>
                            <a:t>0</a:t>
                          </a:r>
                        </a:p>
                      </a:txBody>
                      <a:tcPr anchor="ctr">
                        <a:lnL w="1905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nl-BE" sz="2000" dirty="0"/>
                            <a:t>0</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73948565"/>
                      </a:ext>
                    </a:extLst>
                  </a:tr>
                </a:tbl>
              </a:graphicData>
            </a:graphic>
          </p:graphicFrame>
        </mc:Fallback>
      </mc:AlternateContent>
      <p:sp>
        <p:nvSpPr>
          <p:cNvPr id="9" name="Title 1"/>
          <p:cNvSpPr txBox="1">
            <a:spLocks/>
          </p:cNvSpPr>
          <p:nvPr/>
        </p:nvSpPr>
        <p:spPr>
          <a:xfrm>
            <a:off x="698500" y="277901"/>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endParaRPr lang="nl-BE" sz="2000" dirty="0">
              <a:solidFill>
                <a:schemeClr val="tx1"/>
              </a:solidFill>
              <a:latin typeface="Montserrat ExtraBold" pitchFamily="2" charset="-94"/>
            </a:endParaRPr>
          </a:p>
        </p:txBody>
      </p:sp>
      <p:sp>
        <p:nvSpPr>
          <p:cNvPr id="6" name="Rechthoek 5">
            <a:extLst>
              <a:ext uri="{FF2B5EF4-FFF2-40B4-BE49-F238E27FC236}">
                <a16:creationId xmlns:a16="http://schemas.microsoft.com/office/drawing/2014/main" id="{2AA33CED-9C96-CE7B-17F2-E0ACC52EB1E2}"/>
              </a:ext>
            </a:extLst>
          </p:cNvPr>
          <p:cNvSpPr/>
          <p:nvPr/>
        </p:nvSpPr>
        <p:spPr>
          <a:xfrm rot="16200000">
            <a:off x="6022482" y="3741017"/>
            <a:ext cx="434979" cy="100644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7" name="Rechthoek 6">
            <a:extLst>
              <a:ext uri="{FF2B5EF4-FFF2-40B4-BE49-F238E27FC236}">
                <a16:creationId xmlns:a16="http://schemas.microsoft.com/office/drawing/2014/main" id="{03A152A5-3D36-6166-C633-76445C7D52F4}"/>
              </a:ext>
            </a:extLst>
          </p:cNvPr>
          <p:cNvSpPr/>
          <p:nvPr/>
        </p:nvSpPr>
        <p:spPr>
          <a:xfrm rot="16200000">
            <a:off x="6022482" y="1402316"/>
            <a:ext cx="434979" cy="100644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cxnSp>
        <p:nvCxnSpPr>
          <p:cNvPr id="11" name="Rechte verbindingslijn 10">
            <a:extLst>
              <a:ext uri="{FF2B5EF4-FFF2-40B4-BE49-F238E27FC236}">
                <a16:creationId xmlns:a16="http://schemas.microsoft.com/office/drawing/2014/main" id="{ED582C05-7BF8-F2BE-30A6-D92938F7E39F}"/>
              </a:ext>
            </a:extLst>
          </p:cNvPr>
          <p:cNvCxnSpPr>
            <a:cxnSpLocks/>
          </p:cNvCxnSpPr>
          <p:nvPr/>
        </p:nvCxnSpPr>
        <p:spPr>
          <a:xfrm rot="16200000">
            <a:off x="5996754" y="1606598"/>
            <a:ext cx="0" cy="2958738"/>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C3C62D06-B5D6-BCB8-B772-4CA550F9EFEC}"/>
              </a:ext>
            </a:extLst>
          </p:cNvPr>
          <p:cNvCxnSpPr>
            <a:cxnSpLocks/>
          </p:cNvCxnSpPr>
          <p:nvPr/>
        </p:nvCxnSpPr>
        <p:spPr>
          <a:xfrm flipV="1">
            <a:off x="6262559" y="2123026"/>
            <a:ext cx="0" cy="1903721"/>
          </a:xfrm>
          <a:prstGeom prst="straightConnector1">
            <a:avLst/>
          </a:prstGeom>
          <a:ln w="57150">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 name="Tekstvak 2">
            <a:extLst>
              <a:ext uri="{FF2B5EF4-FFF2-40B4-BE49-F238E27FC236}">
                <a16:creationId xmlns:a16="http://schemas.microsoft.com/office/drawing/2014/main" id="{5E54F02B-8E42-28DD-2D16-9FB58EC92C02}"/>
              </a:ext>
            </a:extLst>
          </p:cNvPr>
          <p:cNvSpPr txBox="1"/>
          <p:nvPr/>
        </p:nvSpPr>
        <p:spPr>
          <a:xfrm>
            <a:off x="536725" y="2819912"/>
            <a:ext cx="2958738" cy="1200329"/>
          </a:xfrm>
          <a:prstGeom prst="rect">
            <a:avLst/>
          </a:prstGeom>
          <a:noFill/>
        </p:spPr>
        <p:txBody>
          <a:bodyPr wrap="square" rtlCol="0">
            <a:spAutoFit/>
          </a:bodyPr>
          <a:lstStyle/>
          <a:p>
            <a:pPr marL="285750" indent="-285750">
              <a:buFontTx/>
              <a:buChar char="-"/>
            </a:pPr>
            <a:r>
              <a:rPr lang="nl-BE" dirty="0"/>
              <a:t>Vouw je blad in 2 op de helft van de tabel</a:t>
            </a:r>
          </a:p>
          <a:p>
            <a:pPr marL="285750" indent="-285750">
              <a:buFontTx/>
              <a:buChar char="-"/>
            </a:pPr>
            <a:r>
              <a:rPr lang="nl-BE" dirty="0"/>
              <a:t>De kolommen die elkaar raken tellen als buren!</a:t>
            </a:r>
          </a:p>
        </p:txBody>
      </p:sp>
      <p:sp>
        <p:nvSpPr>
          <p:cNvPr id="4" name="Text Placeholder 9">
            <a:extLst>
              <a:ext uri="{FF2B5EF4-FFF2-40B4-BE49-F238E27FC236}">
                <a16:creationId xmlns:a16="http://schemas.microsoft.com/office/drawing/2014/main" id="{2544AFFF-B30E-02E2-A2F4-7FCCB17E6F74}"/>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p:sp>
        <p:nvSpPr>
          <p:cNvPr id="8" name="Tekstvak 7">
            <a:extLst>
              <a:ext uri="{FF2B5EF4-FFF2-40B4-BE49-F238E27FC236}">
                <a16:creationId xmlns:a16="http://schemas.microsoft.com/office/drawing/2014/main" id="{13962BC3-44C7-D157-D656-20F7A1B2505C}"/>
              </a:ext>
            </a:extLst>
          </p:cNvPr>
          <p:cNvSpPr txBox="1"/>
          <p:nvPr/>
        </p:nvSpPr>
        <p:spPr>
          <a:xfrm>
            <a:off x="163082" y="1213058"/>
            <a:ext cx="4572000" cy="646331"/>
          </a:xfrm>
          <a:prstGeom prst="rect">
            <a:avLst/>
          </a:prstGeom>
          <a:noFill/>
        </p:spPr>
        <p:txBody>
          <a:bodyPr wrap="square">
            <a:spAutoFit/>
          </a:bodyPr>
          <a:lstStyle/>
          <a:p>
            <a:r>
              <a:rPr lang="nl-BE" sz="1800" dirty="0">
                <a:solidFill>
                  <a:schemeClr val="tx1"/>
                </a:solidFill>
                <a:latin typeface="Montserrat ExtraBold" pitchFamily="2" charset="-94"/>
              </a:rPr>
              <a:t>KD met 5 variabelen vereenvoudigen: “vouw”-methode</a:t>
            </a:r>
          </a:p>
        </p:txBody>
      </p:sp>
      <p:sp>
        <p:nvSpPr>
          <p:cNvPr id="10" name="Title 1">
            <a:extLst>
              <a:ext uri="{FF2B5EF4-FFF2-40B4-BE49-F238E27FC236}">
                <a16:creationId xmlns:a16="http://schemas.microsoft.com/office/drawing/2014/main" id="{B194FA33-FD6B-FC9C-0825-7AC83BF3EBF8}"/>
              </a:ext>
            </a:extLst>
          </p:cNvPr>
          <p:cNvSpPr txBox="1">
            <a:spLocks/>
          </p:cNvSpPr>
          <p:nvPr/>
        </p:nvSpPr>
        <p:spPr>
          <a:xfrm>
            <a:off x="163082" y="259728"/>
            <a:ext cx="7772400" cy="877898"/>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2800" dirty="0">
                <a:solidFill>
                  <a:schemeClr val="tx1"/>
                </a:solidFill>
                <a:latin typeface="Montserrat ExtraBold" pitchFamily="2" charset="-94"/>
              </a:rPr>
              <a:t>5.3 Vereenvoudigen: algoritme</a:t>
            </a:r>
          </a:p>
        </p:txBody>
      </p:sp>
    </p:spTree>
    <p:extLst>
      <p:ext uri="{BB962C8B-B14F-4D97-AF65-F5344CB8AC3E}">
        <p14:creationId xmlns:p14="http://schemas.microsoft.com/office/powerpoint/2010/main" val="82277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724361" y="281268"/>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endParaRPr lang="nl-BE" sz="2000" dirty="0">
              <a:solidFill>
                <a:schemeClr val="tx1"/>
              </a:solidFill>
              <a:latin typeface="Montserrat ExtraBold" pitchFamily="2" charset="-94"/>
            </a:endParaRPr>
          </a:p>
        </p:txBody>
      </p:sp>
      <mc:AlternateContent xmlns:mc="http://schemas.openxmlformats.org/markup-compatibility/2006" xmlns:a14="http://schemas.microsoft.com/office/drawing/2010/main">
        <mc:Choice Requires="a14">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1999113555"/>
                  </p:ext>
                </p:extLst>
              </p:nvPr>
            </p:nvGraphicFramePr>
            <p:xfrm>
              <a:off x="2684598" y="1397864"/>
              <a:ext cx="2827091" cy="2814870"/>
            </p:xfrm>
            <a:graphic>
              <a:graphicData uri="http://schemas.openxmlformats.org/drawingml/2006/table">
                <a:tbl>
                  <a:tblPr firstRow="1" bandRow="1">
                    <a:tableStyleId>{2D5ABB26-0587-4C30-8999-92F81FD0307C}</a:tableStyleId>
                  </a:tblPr>
                  <a:tblGrid>
                    <a:gridCol w="558423">
                      <a:extLst>
                        <a:ext uri="{9D8B030D-6E8A-4147-A177-3AD203B41FA5}">
                          <a16:colId xmlns:a16="http://schemas.microsoft.com/office/drawing/2014/main" val="2122599680"/>
                        </a:ext>
                      </a:extLst>
                    </a:gridCol>
                    <a:gridCol w="567167">
                      <a:extLst>
                        <a:ext uri="{9D8B030D-6E8A-4147-A177-3AD203B41FA5}">
                          <a16:colId xmlns:a16="http://schemas.microsoft.com/office/drawing/2014/main" val="389670425"/>
                        </a:ext>
                      </a:extLst>
                    </a:gridCol>
                    <a:gridCol w="567167">
                      <a:extLst>
                        <a:ext uri="{9D8B030D-6E8A-4147-A177-3AD203B41FA5}">
                          <a16:colId xmlns:a16="http://schemas.microsoft.com/office/drawing/2014/main" val="994374367"/>
                        </a:ext>
                      </a:extLst>
                    </a:gridCol>
                    <a:gridCol w="567167">
                      <a:extLst>
                        <a:ext uri="{9D8B030D-6E8A-4147-A177-3AD203B41FA5}">
                          <a16:colId xmlns:a16="http://schemas.microsoft.com/office/drawing/2014/main" val="1266147529"/>
                        </a:ext>
                      </a:extLst>
                    </a:gridCol>
                    <a:gridCol w="567167">
                      <a:extLst>
                        <a:ext uri="{9D8B030D-6E8A-4147-A177-3AD203B41FA5}">
                          <a16:colId xmlns:a16="http://schemas.microsoft.com/office/drawing/2014/main" val="1991004187"/>
                        </a:ext>
                      </a:extLst>
                    </a:gridCol>
                  </a:tblGrid>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i="1" smtClean="0">
                                        <a:solidFill>
                                          <a:srgbClr val="FF0000"/>
                                        </a:solidFill>
                                        <a:latin typeface="Cambria Math" panose="02040503050406030204" pitchFamily="18" charset="0"/>
                                      </a:rPr>
                                    </m:ctrlPr>
                                  </m:accPr>
                                  <m:e>
                                    <m:r>
                                      <a:rPr lang="en-US" sz="2000" b="1" i="1" smtClean="0">
                                        <a:solidFill>
                                          <a:srgbClr val="FF0000"/>
                                        </a:solidFill>
                                        <a:latin typeface="Cambria Math" panose="02040503050406030204" pitchFamily="18" charset="0"/>
                                      </a:rPr>
                                      <m:t>𝒗</m:t>
                                    </m:r>
                                  </m:e>
                                </m:acc>
                              </m:oMath>
                            </m:oMathPara>
                          </a14:m>
                          <a:endParaRPr lang="nl-BE" sz="2000" dirty="0"/>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r>
                            <a:rPr lang="nl-BE" sz="2000" dirty="0"/>
                            <a:t>1</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endParaRPr lang="nl-BE" sz="2000" dirty="0"/>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endParaRPr lang="nl-BE" sz="2000" dirty="0"/>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5" name="Tabel 2">
                <a:extLst>
                  <a:ext uri="{FF2B5EF4-FFF2-40B4-BE49-F238E27FC236}">
                    <a16:creationId xmlns:a16="http://schemas.microsoft.com/office/drawing/2014/main" id="{51391B51-3E97-2A61-318A-D0F96A91016D}"/>
                  </a:ext>
                </a:extLst>
              </p:cNvPr>
              <p:cNvGraphicFramePr>
                <a:graphicFrameLocks noGrp="1"/>
              </p:cNvGraphicFramePr>
              <p:nvPr>
                <p:extLst>
                  <p:ext uri="{D42A27DB-BD31-4B8C-83A1-F6EECF244321}">
                    <p14:modId xmlns:p14="http://schemas.microsoft.com/office/powerpoint/2010/main" val="1999113555"/>
                  </p:ext>
                </p:extLst>
              </p:nvPr>
            </p:nvGraphicFramePr>
            <p:xfrm>
              <a:off x="2684598" y="1397864"/>
              <a:ext cx="2827091" cy="2814870"/>
            </p:xfrm>
            <a:graphic>
              <a:graphicData uri="http://schemas.openxmlformats.org/drawingml/2006/table">
                <a:tbl>
                  <a:tblPr firstRow="1" bandRow="1">
                    <a:tableStyleId>{2D5ABB26-0587-4C30-8999-92F81FD0307C}</a:tableStyleId>
                  </a:tblPr>
                  <a:tblGrid>
                    <a:gridCol w="558423">
                      <a:extLst>
                        <a:ext uri="{9D8B030D-6E8A-4147-A177-3AD203B41FA5}">
                          <a16:colId xmlns:a16="http://schemas.microsoft.com/office/drawing/2014/main" val="2122599680"/>
                        </a:ext>
                      </a:extLst>
                    </a:gridCol>
                    <a:gridCol w="567167">
                      <a:extLst>
                        <a:ext uri="{9D8B030D-6E8A-4147-A177-3AD203B41FA5}">
                          <a16:colId xmlns:a16="http://schemas.microsoft.com/office/drawing/2014/main" val="389670425"/>
                        </a:ext>
                      </a:extLst>
                    </a:gridCol>
                    <a:gridCol w="567167">
                      <a:extLst>
                        <a:ext uri="{9D8B030D-6E8A-4147-A177-3AD203B41FA5}">
                          <a16:colId xmlns:a16="http://schemas.microsoft.com/office/drawing/2014/main" val="994374367"/>
                        </a:ext>
                      </a:extLst>
                    </a:gridCol>
                    <a:gridCol w="567167">
                      <a:extLst>
                        <a:ext uri="{9D8B030D-6E8A-4147-A177-3AD203B41FA5}">
                          <a16:colId xmlns:a16="http://schemas.microsoft.com/office/drawing/2014/main" val="1266147529"/>
                        </a:ext>
                      </a:extLst>
                    </a:gridCol>
                    <a:gridCol w="567167">
                      <a:extLst>
                        <a:ext uri="{9D8B030D-6E8A-4147-A177-3AD203B41FA5}">
                          <a16:colId xmlns:a16="http://schemas.microsoft.com/office/drawing/2014/main" val="1991004187"/>
                        </a:ext>
                      </a:extLst>
                    </a:gridCol>
                  </a:tblGrid>
                  <a:tr h="562974">
                    <a:tc>
                      <a:txBody>
                        <a:bodyPr/>
                        <a:lstStyle/>
                        <a:p>
                          <a:endParaRPr lang="nl-BE"/>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blipFill>
                          <a:blip r:embed="rId3"/>
                          <a:stretch>
                            <a:fillRect r="-406522" b="-398925"/>
                          </a:stretch>
                        </a:blipFill>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8925" r="-302151" b="-398925"/>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198925" r="-202151" b="-398925"/>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295745" r="-100000" b="-398925"/>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3"/>
                          <a:stretch>
                            <a:fillRect l="-400000" r="-1075" b="-398925"/>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1087" r="-406522" b="-303261"/>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198925" r="-406522" b="-200000"/>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r>
                            <a:rPr lang="nl-BE" sz="2000" dirty="0"/>
                            <a:t>1</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02174" r="-406522" b="-102174"/>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endParaRPr lang="nl-BE" sz="2000" dirty="0"/>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3"/>
                          <a:stretch>
                            <a:fillRect t="-397849" r="-406522" b="-1075"/>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endParaRPr lang="nl-BE" sz="2000" dirty="0"/>
                        </a:p>
                      </a:txBody>
                      <a:tcPr anchor="ctr"/>
                    </a:tc>
                    <a:extLst>
                      <a:ext uri="{0D108BD9-81ED-4DB2-BD59-A6C34878D82A}">
                        <a16:rowId xmlns:a16="http://schemas.microsoft.com/office/drawing/2014/main" val="195915234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el 2">
                <a:extLst>
                  <a:ext uri="{FF2B5EF4-FFF2-40B4-BE49-F238E27FC236}">
                    <a16:creationId xmlns:a16="http://schemas.microsoft.com/office/drawing/2014/main" id="{7C3645C6-0E5A-43EA-5502-33D8818C4833}"/>
                  </a:ext>
                </a:extLst>
              </p:cNvPr>
              <p:cNvGraphicFramePr>
                <a:graphicFrameLocks noGrp="1"/>
              </p:cNvGraphicFramePr>
              <p:nvPr>
                <p:extLst>
                  <p:ext uri="{D42A27DB-BD31-4B8C-83A1-F6EECF244321}">
                    <p14:modId xmlns:p14="http://schemas.microsoft.com/office/powerpoint/2010/main" val="224810601"/>
                  </p:ext>
                </p:extLst>
              </p:nvPr>
            </p:nvGraphicFramePr>
            <p:xfrm>
              <a:off x="6200683" y="1397864"/>
              <a:ext cx="2827091" cy="2814870"/>
            </p:xfrm>
            <a:graphic>
              <a:graphicData uri="http://schemas.openxmlformats.org/drawingml/2006/table">
                <a:tbl>
                  <a:tblPr firstRow="1" bandRow="1">
                    <a:tableStyleId>{2D5ABB26-0587-4C30-8999-92F81FD0307C}</a:tableStyleId>
                  </a:tblPr>
                  <a:tblGrid>
                    <a:gridCol w="558423">
                      <a:extLst>
                        <a:ext uri="{9D8B030D-6E8A-4147-A177-3AD203B41FA5}">
                          <a16:colId xmlns:a16="http://schemas.microsoft.com/office/drawing/2014/main" val="2122599680"/>
                        </a:ext>
                      </a:extLst>
                    </a:gridCol>
                    <a:gridCol w="567167">
                      <a:extLst>
                        <a:ext uri="{9D8B030D-6E8A-4147-A177-3AD203B41FA5}">
                          <a16:colId xmlns:a16="http://schemas.microsoft.com/office/drawing/2014/main" val="389670425"/>
                        </a:ext>
                      </a:extLst>
                    </a:gridCol>
                    <a:gridCol w="567167">
                      <a:extLst>
                        <a:ext uri="{9D8B030D-6E8A-4147-A177-3AD203B41FA5}">
                          <a16:colId xmlns:a16="http://schemas.microsoft.com/office/drawing/2014/main" val="994374367"/>
                        </a:ext>
                      </a:extLst>
                    </a:gridCol>
                    <a:gridCol w="567167">
                      <a:extLst>
                        <a:ext uri="{9D8B030D-6E8A-4147-A177-3AD203B41FA5}">
                          <a16:colId xmlns:a16="http://schemas.microsoft.com/office/drawing/2014/main" val="1266147529"/>
                        </a:ext>
                      </a:extLst>
                    </a:gridCol>
                    <a:gridCol w="567167">
                      <a:extLst>
                        <a:ext uri="{9D8B030D-6E8A-4147-A177-3AD203B41FA5}">
                          <a16:colId xmlns:a16="http://schemas.microsoft.com/office/drawing/2014/main" val="1991004187"/>
                        </a:ext>
                      </a:extLst>
                    </a:gridCol>
                  </a:tblGrid>
                  <a:tr h="562974">
                    <a:tc>
                      <a:txBody>
                        <a:bodyPr/>
                        <a:lstStyle/>
                        <a:p>
                          <a:pPr algn="ct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𝒗</m:t>
                                </m:r>
                              </m:oMath>
                            </m:oMathPara>
                          </a14:m>
                          <a:endParaRPr lang="nl-BE" sz="2000" i="1" dirty="0">
                            <a:solidFill>
                              <a:srgbClr val="FF0000"/>
                            </a:solidFill>
                          </a:endParaRP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r>
                                  <a:rPr lang="en-US" sz="2000" b="0" i="1" smtClean="0">
                                    <a:latin typeface="Cambria Math" panose="02040503050406030204" pitchFamily="18" charset="0"/>
                                    <a:ea typeface="Cambria Math" panose="02040503050406030204" pitchFamily="18" charset="0"/>
                                  </a:rPr>
                                  <m:t>𝑢</m:t>
                                </m:r>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𝑧𝑢</m:t>
                                </m:r>
                              </m:oMath>
                            </m:oMathPara>
                          </a14:m>
                          <a:endParaRPr lang="nl-BE" sz="2000" i="1"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𝑧</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oMath>
                            </m:oMathPara>
                          </a14:m>
                          <a:endParaRPr lang="nl-BE" sz="2000" dirty="0">
                            <a:latin typeface="Cambria Math" panose="02040503050406030204" pitchFamily="18" charset="0"/>
                            <a:ea typeface="Cambria Math" panose="02040503050406030204" pitchFamily="18" charset="0"/>
                          </a:endParaRP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𝑥</m:t>
                                    </m:r>
                                  </m:e>
                                </m:acc>
                                <m:r>
                                  <a:rPr lang="en-US" sz="2000" b="0" i="1" smtClean="0">
                                    <a:latin typeface="Cambria Math" panose="02040503050406030204" pitchFamily="18" charset="0"/>
                                    <a:ea typeface="Cambria Math" panose="02040503050406030204" pitchFamily="18" charset="0"/>
                                  </a:rPr>
                                  <m:t>𝑦</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r>
                            <a:rPr lang="nl-BE" sz="2000" dirty="0"/>
                            <a:t>1</a:t>
                          </a:r>
                        </a:p>
                      </a:txBody>
                      <a:tcPr anchor="ctr"/>
                    </a:tc>
                    <a:extLst>
                      <a:ext uri="{0D108BD9-81ED-4DB2-BD59-A6C34878D82A}">
                        <a16:rowId xmlns:a16="http://schemas.microsoft.com/office/drawing/2014/main" val="1819759527"/>
                      </a:ext>
                    </a:extLst>
                  </a:tr>
                  <a:tr h="56297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ea typeface="Cambria Math" panose="02040503050406030204" pitchFamily="18" charset="0"/>
                                  </a:rPr>
                                  <m:t>𝑥</m:t>
                                </m:r>
                                <m:r>
                                  <m:rPr>
                                    <m:sty m:val="p"/>
                                  </m:rPr>
                                  <a:rPr lang="en-US" sz="2000" b="0" i="0" smtClean="0">
                                    <a:latin typeface="Cambria Math" panose="02040503050406030204" pitchFamily="18" charset="0"/>
                                    <a:ea typeface="Cambria Math" panose="02040503050406030204" pitchFamily="18" charset="0"/>
                                  </a:rPr>
                                  <m:t>y</m:t>
                                </m:r>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endParaRPr lang="nl-BE" sz="2000" dirty="0"/>
                        </a:p>
                      </a:txBody>
                      <a:tcPr anchor="ctr"/>
                    </a:tc>
                    <a:extLst>
                      <a:ext uri="{0D108BD9-81ED-4DB2-BD59-A6C34878D82A}">
                        <a16:rowId xmlns:a16="http://schemas.microsoft.com/office/drawing/2014/main" val="103673054"/>
                      </a:ext>
                    </a:extLst>
                  </a:tr>
                  <a:tr h="5629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𝑥</m:t>
                                </m:r>
                                <m:acc>
                                  <m:accPr>
                                    <m:chr m:val="̅"/>
                                    <m:ctrlPr>
                                      <a:rPr lang="nl-BE"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oMath>
                            </m:oMathPara>
                          </a14:m>
                          <a:endParaRPr lang="nl-BE" sz="2000" dirty="0">
                            <a:latin typeface="Cambria Math" panose="02040503050406030204" pitchFamily="18" charset="0"/>
                            <a:ea typeface="Cambria Math" panose="02040503050406030204" pitchFamily="18" charset="0"/>
                          </a:endParaRPr>
                        </a:p>
                      </a:txBody>
                      <a:tcPr anchor="ctr">
                        <a:lnR w="19050" cap="flat" cmpd="sng" algn="ctr">
                          <a:solidFill>
                            <a:schemeClr val="tx1"/>
                          </a:solidFill>
                          <a:prstDash val="solid"/>
                          <a:round/>
                          <a:headEnd type="none" w="med" len="med"/>
                          <a:tailEnd type="none" w="med" len="med"/>
                        </a:lnR>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Choice>
        <mc:Fallback xmlns="">
          <p:graphicFrame>
            <p:nvGraphicFramePr>
              <p:cNvPr id="2" name="Tabel 2">
                <a:extLst>
                  <a:ext uri="{FF2B5EF4-FFF2-40B4-BE49-F238E27FC236}">
                    <a16:creationId xmlns:a16="http://schemas.microsoft.com/office/drawing/2014/main" id="{7C3645C6-0E5A-43EA-5502-33D8818C4833}"/>
                  </a:ext>
                </a:extLst>
              </p:cNvPr>
              <p:cNvGraphicFramePr>
                <a:graphicFrameLocks noGrp="1"/>
              </p:cNvGraphicFramePr>
              <p:nvPr>
                <p:extLst>
                  <p:ext uri="{D42A27DB-BD31-4B8C-83A1-F6EECF244321}">
                    <p14:modId xmlns:p14="http://schemas.microsoft.com/office/powerpoint/2010/main" val="224810601"/>
                  </p:ext>
                </p:extLst>
              </p:nvPr>
            </p:nvGraphicFramePr>
            <p:xfrm>
              <a:off x="6200683" y="1397864"/>
              <a:ext cx="2827091" cy="2814870"/>
            </p:xfrm>
            <a:graphic>
              <a:graphicData uri="http://schemas.openxmlformats.org/drawingml/2006/table">
                <a:tbl>
                  <a:tblPr firstRow="1" bandRow="1">
                    <a:tableStyleId>{2D5ABB26-0587-4C30-8999-92F81FD0307C}</a:tableStyleId>
                  </a:tblPr>
                  <a:tblGrid>
                    <a:gridCol w="558423">
                      <a:extLst>
                        <a:ext uri="{9D8B030D-6E8A-4147-A177-3AD203B41FA5}">
                          <a16:colId xmlns:a16="http://schemas.microsoft.com/office/drawing/2014/main" val="2122599680"/>
                        </a:ext>
                      </a:extLst>
                    </a:gridCol>
                    <a:gridCol w="567167">
                      <a:extLst>
                        <a:ext uri="{9D8B030D-6E8A-4147-A177-3AD203B41FA5}">
                          <a16:colId xmlns:a16="http://schemas.microsoft.com/office/drawing/2014/main" val="389670425"/>
                        </a:ext>
                      </a:extLst>
                    </a:gridCol>
                    <a:gridCol w="567167">
                      <a:extLst>
                        <a:ext uri="{9D8B030D-6E8A-4147-A177-3AD203B41FA5}">
                          <a16:colId xmlns:a16="http://schemas.microsoft.com/office/drawing/2014/main" val="994374367"/>
                        </a:ext>
                      </a:extLst>
                    </a:gridCol>
                    <a:gridCol w="567167">
                      <a:extLst>
                        <a:ext uri="{9D8B030D-6E8A-4147-A177-3AD203B41FA5}">
                          <a16:colId xmlns:a16="http://schemas.microsoft.com/office/drawing/2014/main" val="1266147529"/>
                        </a:ext>
                      </a:extLst>
                    </a:gridCol>
                    <a:gridCol w="567167">
                      <a:extLst>
                        <a:ext uri="{9D8B030D-6E8A-4147-A177-3AD203B41FA5}">
                          <a16:colId xmlns:a16="http://schemas.microsoft.com/office/drawing/2014/main" val="1991004187"/>
                        </a:ext>
                      </a:extLst>
                    </a:gridCol>
                  </a:tblGrid>
                  <a:tr h="562974">
                    <a:tc>
                      <a:txBody>
                        <a:bodyPr/>
                        <a:lstStyle/>
                        <a:p>
                          <a:endParaRPr lang="nl-BE"/>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blipFill>
                          <a:blip r:embed="rId4"/>
                          <a:stretch>
                            <a:fillRect r="-406522" b="-402151"/>
                          </a:stretch>
                        </a:blipFill>
                      </a:tcPr>
                    </a:tc>
                    <a:tc>
                      <a:txBody>
                        <a:bodyPr/>
                        <a:lstStyle/>
                        <a:p>
                          <a:endParaRPr lang="nl-BE"/>
                        </a:p>
                      </a:txBody>
                      <a:tcPr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4"/>
                          <a:stretch>
                            <a:fillRect l="-98925" r="-302151" b="-402151"/>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198925" r="-202151" b="-402151"/>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298925" r="-102151" b="-402151"/>
                          </a:stretch>
                        </a:blipFill>
                      </a:tcPr>
                    </a:tc>
                    <a:tc>
                      <a:txBody>
                        <a:bodyPr/>
                        <a:lstStyle/>
                        <a:p>
                          <a:endParaRPr lang="nl-BE"/>
                        </a:p>
                      </a:txBody>
                      <a:tcPr anchor="ctr">
                        <a:lnB w="19050" cap="flat" cmpd="sng" algn="ctr">
                          <a:solidFill>
                            <a:schemeClr val="tx1"/>
                          </a:solidFill>
                          <a:prstDash val="solid"/>
                          <a:round/>
                          <a:headEnd type="none" w="med" len="med"/>
                          <a:tailEnd type="none" w="med" len="med"/>
                        </a:lnB>
                        <a:blipFill>
                          <a:blip r:embed="rId4"/>
                          <a:stretch>
                            <a:fillRect l="-398925" r="-2151" b="-402151"/>
                          </a:stretch>
                        </a:blipFill>
                      </a:tcPr>
                    </a:tc>
                    <a:extLst>
                      <a:ext uri="{0D108BD9-81ED-4DB2-BD59-A6C34878D82A}">
                        <a16:rowId xmlns:a16="http://schemas.microsoft.com/office/drawing/2014/main" val="524173643"/>
                      </a:ext>
                    </a:extLst>
                  </a:tr>
                  <a:tr h="562974">
                    <a:tc>
                      <a:txBody>
                        <a:bodyPr/>
                        <a:lstStyle/>
                        <a:p>
                          <a:endParaRPr lang="nl-BE"/>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4"/>
                          <a:stretch>
                            <a:fillRect t="-101087" r="-406522" b="-306522"/>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endParaRPr lang="nl-BE" sz="2000" dirty="0"/>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tc>
                      <a:txBody>
                        <a:bodyPr/>
                        <a:lstStyle/>
                        <a:p>
                          <a:pPr algn="ctr"/>
                          <a:r>
                            <a:rPr lang="nl-BE" sz="2000" dirty="0"/>
                            <a:t>1</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198925" r="-406522" b="-203226"/>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r>
                            <a:rPr lang="nl-BE" sz="2000" dirty="0"/>
                            <a:t>1</a:t>
                          </a:r>
                        </a:p>
                      </a:txBody>
                      <a:tcPr anchor="ctr"/>
                    </a:tc>
                    <a:extLst>
                      <a:ext uri="{0D108BD9-81ED-4DB2-BD59-A6C34878D82A}">
                        <a16:rowId xmlns:a16="http://schemas.microsoft.com/office/drawing/2014/main" val="1819759527"/>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302174" r="-406522" b="-105435"/>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endParaRPr lang="nl-BE" sz="2000" dirty="0"/>
                        </a:p>
                      </a:txBody>
                      <a:tcPr anchor="ctr"/>
                    </a:tc>
                    <a:tc>
                      <a:txBody>
                        <a:bodyPr/>
                        <a:lstStyle/>
                        <a:p>
                          <a:pPr algn="ctr"/>
                          <a:endParaRPr lang="nl-BE" sz="2000" dirty="0"/>
                        </a:p>
                      </a:txBody>
                      <a:tcPr anchor="ctr"/>
                    </a:tc>
                    <a:extLst>
                      <a:ext uri="{0D108BD9-81ED-4DB2-BD59-A6C34878D82A}">
                        <a16:rowId xmlns:a16="http://schemas.microsoft.com/office/drawing/2014/main" val="103673054"/>
                      </a:ext>
                    </a:extLst>
                  </a:tr>
                  <a:tr h="562974">
                    <a:tc>
                      <a:txBody>
                        <a:bodyPr/>
                        <a:lstStyle/>
                        <a:p>
                          <a:endParaRPr lang="nl-BE"/>
                        </a:p>
                      </a:txBody>
                      <a:tcPr anchor="ctr">
                        <a:lnR w="19050" cap="flat" cmpd="sng" algn="ctr">
                          <a:solidFill>
                            <a:schemeClr val="tx1"/>
                          </a:solidFill>
                          <a:prstDash val="solid"/>
                          <a:round/>
                          <a:headEnd type="none" w="med" len="med"/>
                          <a:tailEnd type="none" w="med" len="med"/>
                        </a:lnR>
                        <a:blipFill>
                          <a:blip r:embed="rId4"/>
                          <a:stretch>
                            <a:fillRect t="-397849" r="-406522" b="-4301"/>
                          </a:stretch>
                        </a:blipFill>
                      </a:tcPr>
                    </a:tc>
                    <a:tc>
                      <a:txBody>
                        <a:bodyPr/>
                        <a:lstStyle/>
                        <a:p>
                          <a:pPr algn="ctr"/>
                          <a:endParaRPr lang="nl-BE" sz="2000" dirty="0"/>
                        </a:p>
                      </a:txBody>
                      <a:tcPr anchor="ctr">
                        <a:lnL w="19050" cap="flat" cmpd="sng" algn="ctr">
                          <a:solidFill>
                            <a:schemeClr val="tx1"/>
                          </a:solidFill>
                          <a:prstDash val="solid"/>
                          <a:round/>
                          <a:headEnd type="none" w="med" len="med"/>
                          <a:tailEnd type="none" w="med" len="med"/>
                        </a:lnL>
                      </a:tcPr>
                    </a:tc>
                    <a:tc>
                      <a:txBody>
                        <a:bodyPr/>
                        <a:lstStyle/>
                        <a:p>
                          <a:pPr algn="ctr"/>
                          <a:endParaRPr lang="nl-BE" sz="2000" dirty="0"/>
                        </a:p>
                      </a:txBody>
                      <a:tcPr anchor="ctr"/>
                    </a:tc>
                    <a:tc>
                      <a:txBody>
                        <a:bodyPr/>
                        <a:lstStyle/>
                        <a:p>
                          <a:pPr algn="ctr"/>
                          <a:r>
                            <a:rPr lang="nl-BE" sz="2000" dirty="0"/>
                            <a:t>1</a:t>
                          </a:r>
                        </a:p>
                      </a:txBody>
                      <a:tcPr anchor="ctr"/>
                    </a:tc>
                    <a:tc>
                      <a:txBody>
                        <a:bodyPr/>
                        <a:lstStyle/>
                        <a:p>
                          <a:pPr algn="ctr"/>
                          <a:r>
                            <a:rPr lang="nl-BE" sz="2000" dirty="0"/>
                            <a:t>1</a:t>
                          </a:r>
                        </a:p>
                      </a:txBody>
                      <a:tcPr anchor="ctr"/>
                    </a:tc>
                    <a:extLst>
                      <a:ext uri="{0D108BD9-81ED-4DB2-BD59-A6C34878D82A}">
                        <a16:rowId xmlns:a16="http://schemas.microsoft.com/office/drawing/2014/main" val="1959152342"/>
                      </a:ext>
                    </a:extLst>
                  </a:tr>
                </a:tbl>
              </a:graphicData>
            </a:graphic>
          </p:graphicFrame>
        </mc:Fallback>
      </mc:AlternateContent>
      <p:sp>
        <p:nvSpPr>
          <p:cNvPr id="3" name="Rechthoek 2">
            <a:extLst>
              <a:ext uri="{FF2B5EF4-FFF2-40B4-BE49-F238E27FC236}">
                <a16:creationId xmlns:a16="http://schemas.microsoft.com/office/drawing/2014/main" id="{D9ECBAE8-10CF-C751-443A-95457B4189D4}"/>
              </a:ext>
            </a:extLst>
          </p:cNvPr>
          <p:cNvSpPr/>
          <p:nvPr/>
        </p:nvSpPr>
        <p:spPr>
          <a:xfrm>
            <a:off x="5004626" y="2068529"/>
            <a:ext cx="434979" cy="100644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4" name="Rechthoek 3">
            <a:extLst>
              <a:ext uri="{FF2B5EF4-FFF2-40B4-BE49-F238E27FC236}">
                <a16:creationId xmlns:a16="http://schemas.microsoft.com/office/drawing/2014/main" id="{626834BD-1DBE-CE53-8DDE-BF781BE92D6E}"/>
              </a:ext>
            </a:extLst>
          </p:cNvPr>
          <p:cNvSpPr/>
          <p:nvPr/>
        </p:nvSpPr>
        <p:spPr>
          <a:xfrm>
            <a:off x="8496761" y="2081118"/>
            <a:ext cx="434979" cy="100644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6" name="Tekstvak 5">
            <a:extLst>
              <a:ext uri="{FF2B5EF4-FFF2-40B4-BE49-F238E27FC236}">
                <a16:creationId xmlns:a16="http://schemas.microsoft.com/office/drawing/2014/main" id="{D92176F1-FCF1-BACE-36F3-923EDE4B63D0}"/>
              </a:ext>
            </a:extLst>
          </p:cNvPr>
          <p:cNvSpPr txBox="1"/>
          <p:nvPr/>
        </p:nvSpPr>
        <p:spPr>
          <a:xfrm>
            <a:off x="453071" y="4146578"/>
            <a:ext cx="6470682" cy="923330"/>
          </a:xfrm>
          <a:prstGeom prst="rect">
            <a:avLst/>
          </a:prstGeom>
          <a:noFill/>
        </p:spPr>
        <p:txBody>
          <a:bodyPr wrap="none" rtlCol="0">
            <a:spAutoFit/>
          </a:bodyPr>
          <a:lstStyle/>
          <a:p>
            <a:pPr marL="285750" indent="-285750">
              <a:buFontTx/>
              <a:buChar char="-"/>
            </a:pPr>
            <a:r>
              <a:rPr lang="nl-BE" dirty="0"/>
              <a:t>We werken hier met een extra dimensie, de tabellen liggen</a:t>
            </a:r>
            <a:br>
              <a:rPr lang="nl-BE" dirty="0"/>
            </a:br>
            <a:r>
              <a:rPr lang="nl-BE" dirty="0"/>
              <a:t>als het ware op elkaar.</a:t>
            </a:r>
          </a:p>
          <a:p>
            <a:pPr marL="285750" indent="-285750">
              <a:buFontTx/>
              <a:buChar char="-"/>
            </a:pPr>
            <a:r>
              <a:rPr lang="nl-BE" dirty="0"/>
              <a:t>De “rechthoek” is nu een balk met 3 dimensies!</a:t>
            </a:r>
          </a:p>
        </p:txBody>
      </p:sp>
      <p:sp>
        <p:nvSpPr>
          <p:cNvPr id="7" name="Text Placeholder 9">
            <a:extLst>
              <a:ext uri="{FF2B5EF4-FFF2-40B4-BE49-F238E27FC236}">
                <a16:creationId xmlns:a16="http://schemas.microsoft.com/office/drawing/2014/main" id="{B09904BF-DC40-2EFF-6D61-9548D80565AB}"/>
              </a:ext>
            </a:extLst>
          </p:cNvPr>
          <p:cNvSpPr txBox="1">
            <a:spLocks/>
          </p:cNvSpPr>
          <p:nvPr/>
        </p:nvSpPr>
        <p:spPr>
          <a:xfrm>
            <a:off x="390888" y="84375"/>
            <a:ext cx="4116388" cy="323227"/>
          </a:xfrm>
          <a:prstGeom prst="rect">
            <a:avLst/>
          </a:prstGeom>
        </p:spPr>
        <p:txBody>
          <a:bodyPr>
            <a:normAutofit fontScale="55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BE" sz="1800" dirty="0" err="1"/>
              <a:t>Veitch-Karnaugh</a:t>
            </a:r>
            <a:r>
              <a:rPr lang="nl-BE" dirty="0"/>
              <a:t> </a:t>
            </a:r>
            <a:r>
              <a:rPr lang="nl-BE" sz="1800" dirty="0"/>
              <a:t>diagrammen</a:t>
            </a:r>
          </a:p>
          <a:p>
            <a:endParaRPr lang="nl-BE" dirty="0"/>
          </a:p>
        </p:txBody>
      </p:sp>
      <p:sp>
        <p:nvSpPr>
          <p:cNvPr id="10" name="Tekstvak 9">
            <a:extLst>
              <a:ext uri="{FF2B5EF4-FFF2-40B4-BE49-F238E27FC236}">
                <a16:creationId xmlns:a16="http://schemas.microsoft.com/office/drawing/2014/main" id="{C57C10B4-51F1-8BCF-C02E-302014F75327}"/>
              </a:ext>
            </a:extLst>
          </p:cNvPr>
          <p:cNvSpPr txBox="1"/>
          <p:nvPr/>
        </p:nvSpPr>
        <p:spPr>
          <a:xfrm>
            <a:off x="54101" y="1227808"/>
            <a:ext cx="4572000" cy="923330"/>
          </a:xfrm>
          <a:prstGeom prst="rect">
            <a:avLst/>
          </a:prstGeom>
          <a:noFill/>
        </p:spPr>
        <p:txBody>
          <a:bodyPr wrap="square">
            <a:spAutoFit/>
          </a:bodyPr>
          <a:lstStyle/>
          <a:p>
            <a:r>
              <a:rPr lang="nl-BE" sz="1800" dirty="0">
                <a:solidFill>
                  <a:schemeClr val="tx1"/>
                </a:solidFill>
                <a:latin typeface="Montserrat ExtraBold" pitchFamily="2" charset="-94"/>
              </a:rPr>
              <a:t>KD met 5 variabelen vereenvoudigen:</a:t>
            </a:r>
          </a:p>
          <a:p>
            <a:r>
              <a:rPr lang="nl-BE" sz="1800" dirty="0">
                <a:solidFill>
                  <a:schemeClr val="tx1"/>
                </a:solidFill>
                <a:latin typeface="Montserrat ExtraBold" pitchFamily="2" charset="-94"/>
              </a:rPr>
              <a:t>“lagen”-methode</a:t>
            </a:r>
          </a:p>
        </p:txBody>
      </p:sp>
      <p:sp>
        <p:nvSpPr>
          <p:cNvPr id="11" name="Title 1">
            <a:extLst>
              <a:ext uri="{FF2B5EF4-FFF2-40B4-BE49-F238E27FC236}">
                <a16:creationId xmlns:a16="http://schemas.microsoft.com/office/drawing/2014/main" id="{472D54D3-C923-D8FD-31B7-E882971BD8EF}"/>
              </a:ext>
            </a:extLst>
          </p:cNvPr>
          <p:cNvSpPr txBox="1">
            <a:spLocks/>
          </p:cNvSpPr>
          <p:nvPr/>
        </p:nvSpPr>
        <p:spPr>
          <a:xfrm>
            <a:off x="163082" y="259728"/>
            <a:ext cx="7772400" cy="877898"/>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a:lnSpc>
                <a:spcPct val="120000"/>
              </a:lnSpc>
            </a:pPr>
            <a:r>
              <a:rPr lang="nl-BE" sz="2800" dirty="0">
                <a:solidFill>
                  <a:schemeClr val="tx1"/>
                </a:solidFill>
                <a:latin typeface="Montserrat ExtraBold" pitchFamily="2" charset="-94"/>
              </a:rPr>
              <a:t>5.3 Vereenvoudigen: algoritme</a:t>
            </a:r>
          </a:p>
        </p:txBody>
      </p:sp>
    </p:spTree>
    <p:extLst>
      <p:ext uri="{BB962C8B-B14F-4D97-AF65-F5344CB8AC3E}">
        <p14:creationId xmlns:p14="http://schemas.microsoft.com/office/powerpoint/2010/main" val="2375991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55612"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404435" y="406751"/>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5.3. Oefeningen</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04435" y="1093605"/>
            <a:ext cx="8509272" cy="389834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2000" dirty="0">
                <a:solidFill>
                  <a:schemeClr val="tx1"/>
                </a:solidFill>
                <a:latin typeface="Montserrat" pitchFamily="2" charset="-94"/>
              </a:rPr>
              <a:t>Maak gebruik van </a:t>
            </a:r>
            <a:r>
              <a:rPr lang="nl-BE" sz="2000" dirty="0" err="1">
                <a:solidFill>
                  <a:schemeClr val="tx1"/>
                </a:solidFill>
                <a:latin typeface="Montserrat" pitchFamily="2" charset="-94"/>
              </a:rPr>
              <a:t>Karnaugh</a:t>
            </a:r>
            <a:r>
              <a:rPr lang="nl-BE" sz="2000" dirty="0">
                <a:solidFill>
                  <a:schemeClr val="tx1"/>
                </a:solidFill>
                <a:latin typeface="Montserrat" pitchFamily="2" charset="-94"/>
              </a:rPr>
              <a:t>-diagrammen om volgende </a:t>
            </a:r>
            <a:r>
              <a:rPr lang="nl-BE" sz="2000" dirty="0" err="1">
                <a:solidFill>
                  <a:schemeClr val="tx1"/>
                </a:solidFill>
                <a:latin typeface="Montserrat" pitchFamily="2" charset="-94"/>
              </a:rPr>
              <a:t>Boolese</a:t>
            </a:r>
            <a:r>
              <a:rPr lang="nl-BE" sz="2000" dirty="0">
                <a:solidFill>
                  <a:schemeClr val="tx1"/>
                </a:solidFill>
                <a:latin typeface="Montserrat" pitchFamily="2" charset="-94"/>
              </a:rPr>
              <a:t> functies te vereenvoudigen:</a:t>
            </a:r>
          </a:p>
          <a:p>
            <a:pPr marL="0" indent="0">
              <a:buNone/>
            </a:pPr>
            <a:endParaRPr lang="nl-BE" sz="2000" dirty="0">
              <a:solidFill>
                <a:schemeClr val="tx1"/>
              </a:solidFill>
              <a:latin typeface="Montserrat" pitchFamily="2" charset="-94"/>
            </a:endParaRPr>
          </a:p>
          <a:p>
            <a:pPr marL="0" indent="0">
              <a:buNone/>
            </a:pPr>
            <a:endParaRPr lang="nl-BE" sz="1400" dirty="0">
              <a:solidFill>
                <a:schemeClr val="tx1"/>
              </a:solidFill>
              <a:latin typeface="Montserrat" pitchFamily="2" charset="-94"/>
            </a:endParaRPr>
          </a:p>
          <a:p>
            <a:pPr marL="0" indent="0">
              <a:buNone/>
            </a:pPr>
            <a:r>
              <a:rPr lang="nl-BE" sz="1400" dirty="0">
                <a:solidFill>
                  <a:schemeClr val="tx1"/>
                </a:solidFill>
                <a:latin typeface="Montserrat" pitchFamily="2" charset="-94"/>
              </a:rPr>
              <a:t> </a:t>
            </a:r>
          </a:p>
          <a:p>
            <a:pPr marL="0" indent="0">
              <a:buNone/>
            </a:pPr>
            <a:endParaRPr lang="nl-BE" sz="1400" dirty="0">
              <a:solidFill>
                <a:schemeClr val="tx1"/>
              </a:solidFill>
              <a:latin typeface="Montserrat" pitchFamily="2" charset="-94"/>
            </a:endParaRPr>
          </a:p>
        </p:txBody>
      </p:sp>
      <p:pic>
        <p:nvPicPr>
          <p:cNvPr id="3" name="Afbeelding 2">
            <a:extLst>
              <a:ext uri="{FF2B5EF4-FFF2-40B4-BE49-F238E27FC236}">
                <a16:creationId xmlns:a16="http://schemas.microsoft.com/office/drawing/2014/main" id="{6E163DF2-F8CD-AD83-DD31-90D68D85CC9F}"/>
              </a:ext>
            </a:extLst>
          </p:cNvPr>
          <p:cNvPicPr>
            <a:picLocks noChangeAspect="1"/>
          </p:cNvPicPr>
          <p:nvPr/>
        </p:nvPicPr>
        <p:blipFill>
          <a:blip r:embed="rId2"/>
          <a:stretch>
            <a:fillRect/>
          </a:stretch>
        </p:blipFill>
        <p:spPr>
          <a:xfrm>
            <a:off x="493394" y="1924131"/>
            <a:ext cx="7516055" cy="2559816"/>
          </a:xfrm>
          <a:prstGeom prst="rect">
            <a:avLst/>
          </a:prstGeom>
        </p:spPr>
      </p:pic>
    </p:spTree>
    <p:extLst>
      <p:ext uri="{BB962C8B-B14F-4D97-AF65-F5344CB8AC3E}">
        <p14:creationId xmlns:p14="http://schemas.microsoft.com/office/powerpoint/2010/main" val="4189719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90888" y="460336"/>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390888" y="1033976"/>
            <a:ext cx="8621307" cy="3649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800" b="1" dirty="0" err="1">
                <a:solidFill>
                  <a:schemeClr val="tx1"/>
                </a:solidFill>
                <a:latin typeface="Montserrat" pitchFamily="2" charset="-94"/>
              </a:rPr>
              <a:t>Veitch-Karnaugh</a:t>
            </a:r>
            <a:r>
              <a:rPr lang="nl-BE" sz="1800" b="1" dirty="0">
                <a:solidFill>
                  <a:schemeClr val="tx1"/>
                </a:solidFill>
                <a:latin typeface="Montserrat" pitchFamily="2" charset="-94"/>
              </a:rPr>
              <a:t> diagram  (KD) </a:t>
            </a:r>
            <a:r>
              <a:rPr lang="nl-BE" sz="1800" dirty="0">
                <a:solidFill>
                  <a:schemeClr val="bg1"/>
                </a:solidFill>
                <a:latin typeface="Montserrat" pitchFamily="2" charset="-94"/>
              </a:rPr>
              <a:t>=  outputtabel</a:t>
            </a:r>
          </a:p>
          <a:p>
            <a:pPr marL="0" indent="0">
              <a:buNone/>
            </a:pPr>
            <a:r>
              <a:rPr lang="nl-BE" sz="1800" b="1" dirty="0">
                <a:solidFill>
                  <a:schemeClr val="tx1"/>
                </a:solidFill>
                <a:latin typeface="Montserrat" pitchFamily="2" charset="-94"/>
              </a:rPr>
              <a:t>Waarheidstabel -&gt; KD</a:t>
            </a:r>
          </a:p>
          <a:p>
            <a:pPr marL="0" indent="0">
              <a:buNone/>
            </a:pPr>
            <a:endParaRPr lang="nl-BE" sz="1400" b="1" dirty="0">
              <a:solidFill>
                <a:schemeClr val="tx1"/>
              </a:solidFill>
              <a:latin typeface="Montserrat" pitchFamily="2" charset="-94"/>
            </a:endParaRPr>
          </a:p>
          <a:p>
            <a:pPr marL="0" indent="0">
              <a:buNone/>
            </a:pPr>
            <a:r>
              <a:rPr lang="nl-BE" sz="1400" dirty="0">
                <a:solidFill>
                  <a:schemeClr val="tx1"/>
                </a:solidFill>
                <a:latin typeface="Montserrat" pitchFamily="2" charset="-94"/>
              </a:rPr>
              <a:t> </a:t>
            </a:r>
          </a:p>
          <a:p>
            <a:pPr marL="0" indent="0">
              <a:buNone/>
            </a:pPr>
            <a:endParaRPr lang="nl-BE" sz="800" dirty="0">
              <a:solidFill>
                <a:schemeClr val="tx1"/>
              </a:solidFill>
              <a:latin typeface="Montserrat" pitchFamily="2" charset="-94"/>
            </a:endParaRPr>
          </a:p>
        </p:txBody>
      </p:sp>
      <p:graphicFrame>
        <p:nvGraphicFramePr>
          <p:cNvPr id="2" name="Tabel 2">
            <a:extLst>
              <a:ext uri="{FF2B5EF4-FFF2-40B4-BE49-F238E27FC236}">
                <a16:creationId xmlns:a16="http://schemas.microsoft.com/office/drawing/2014/main" id="{ADC220F1-2271-065F-98EA-AB7E72548B04}"/>
              </a:ext>
            </a:extLst>
          </p:cNvPr>
          <p:cNvGraphicFramePr>
            <a:graphicFrameLocks noGrp="1"/>
          </p:cNvGraphicFramePr>
          <p:nvPr>
            <p:extLst>
              <p:ext uri="{D42A27DB-BD31-4B8C-83A1-F6EECF244321}">
                <p14:modId xmlns:p14="http://schemas.microsoft.com/office/powerpoint/2010/main" val="2409676382"/>
              </p:ext>
            </p:extLst>
          </p:nvPr>
        </p:nvGraphicFramePr>
        <p:xfrm>
          <a:off x="607060" y="1757331"/>
          <a:ext cx="1752883" cy="1981200"/>
        </p:xfrm>
        <a:graphic>
          <a:graphicData uri="http://schemas.openxmlformats.org/drawingml/2006/table">
            <a:tbl>
              <a:tblPr firstRow="1" bandRow="1">
                <a:tableStyleId>{2D5ABB26-0587-4C30-8999-92F81FD0307C}</a:tableStyleId>
              </a:tblPr>
              <a:tblGrid>
                <a:gridCol w="413086">
                  <a:extLst>
                    <a:ext uri="{9D8B030D-6E8A-4147-A177-3AD203B41FA5}">
                      <a16:colId xmlns:a16="http://schemas.microsoft.com/office/drawing/2014/main" val="2122599680"/>
                    </a:ext>
                  </a:extLst>
                </a:gridCol>
                <a:gridCol w="413086">
                  <a:extLst>
                    <a:ext uri="{9D8B030D-6E8A-4147-A177-3AD203B41FA5}">
                      <a16:colId xmlns:a16="http://schemas.microsoft.com/office/drawing/2014/main" val="389670425"/>
                    </a:ext>
                  </a:extLst>
                </a:gridCol>
                <a:gridCol w="926711">
                  <a:extLst>
                    <a:ext uri="{9D8B030D-6E8A-4147-A177-3AD203B41FA5}">
                      <a16:colId xmlns:a16="http://schemas.microsoft.com/office/drawing/2014/main" val="994374367"/>
                    </a:ext>
                  </a:extLst>
                </a:gridCol>
              </a:tblGrid>
              <a:tr h="395732">
                <a:tc>
                  <a:txBody>
                    <a:bodyPr/>
                    <a:lstStyle/>
                    <a:p>
                      <a:pPr algn="ctr"/>
                      <a:r>
                        <a:rPr lang="nl-BE" sz="2000" i="1" dirty="0"/>
                        <a:t>x</a:t>
                      </a:r>
                    </a:p>
                  </a:txBody>
                  <a:tcPr>
                    <a:lnB w="19050" cap="flat" cmpd="sng" algn="ctr">
                      <a:solidFill>
                        <a:schemeClr val="tx1"/>
                      </a:solidFill>
                      <a:prstDash val="solid"/>
                      <a:round/>
                      <a:headEnd type="none" w="med" len="med"/>
                      <a:tailEnd type="none" w="med" len="med"/>
                    </a:lnB>
                  </a:tcPr>
                </a:tc>
                <a:tc>
                  <a:txBody>
                    <a:bodyPr/>
                    <a:lstStyle/>
                    <a:p>
                      <a:pPr algn="ctr"/>
                      <a:r>
                        <a:rPr lang="nl-BE" sz="2000" i="1" dirty="0"/>
                        <a:t>y</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nl-BE" sz="2000" i="1" dirty="0"/>
                        <a:t>f(</a:t>
                      </a:r>
                      <a:r>
                        <a:rPr lang="nl-BE" sz="2000" i="1" dirty="0" err="1"/>
                        <a:t>x,y</a:t>
                      </a:r>
                      <a:r>
                        <a:rPr lang="nl-BE" sz="2000" i="1" dirty="0"/>
                        <a:t>)</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395732">
                <a:tc>
                  <a:txBody>
                    <a:bodyPr/>
                    <a:lstStyle/>
                    <a:p>
                      <a:pPr algn="ctr"/>
                      <a:r>
                        <a:rPr lang="nl-BE" sz="2000" dirty="0"/>
                        <a:t>0</a:t>
                      </a:r>
                    </a:p>
                  </a:txBody>
                  <a:tcPr>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f(0,0)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395732">
                <a:tc>
                  <a:txBody>
                    <a:bodyPr/>
                    <a:lstStyle/>
                    <a:p>
                      <a:pPr algn="ctr"/>
                      <a:r>
                        <a:rPr lang="nl-BE" sz="2000" dirty="0"/>
                        <a:t>0</a:t>
                      </a:r>
                    </a:p>
                  </a:txBody>
                  <a:tcPr/>
                </a:tc>
                <a:tc>
                  <a:txBody>
                    <a:bodyPr/>
                    <a:lstStyle/>
                    <a:p>
                      <a:pPr algn="ctr"/>
                      <a:r>
                        <a:rPr lang="nl-BE" sz="2000" dirty="0"/>
                        <a:t>1</a:t>
                      </a:r>
                    </a:p>
                  </a:txBody>
                  <a:tcPr>
                    <a:lnR w="19050" cap="flat" cmpd="sng" algn="ctr">
                      <a:solidFill>
                        <a:schemeClr val="tx1"/>
                      </a:solidFill>
                      <a:prstDash val="solid"/>
                      <a:round/>
                      <a:headEnd type="none" w="med" len="med"/>
                      <a:tailEnd type="none" w="med" len="med"/>
                    </a:lnR>
                  </a:tcPr>
                </a:tc>
                <a:tc>
                  <a:txBody>
                    <a:bodyPr/>
                    <a:lstStyle/>
                    <a:p>
                      <a:pPr algn="ctr"/>
                      <a:r>
                        <a:rPr lang="nl-BE" sz="2000" dirty="0"/>
                        <a:t>f(0,1)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4440776"/>
                  </a:ext>
                </a:extLst>
              </a:tr>
              <a:tr h="395732">
                <a:tc>
                  <a:txBody>
                    <a:bodyPr/>
                    <a:lstStyle/>
                    <a:p>
                      <a:pPr algn="ctr"/>
                      <a:r>
                        <a:rPr lang="nl-BE" sz="2000" dirty="0"/>
                        <a:t>1</a:t>
                      </a:r>
                    </a:p>
                  </a:txBody>
                  <a:tcPr/>
                </a:tc>
                <a:tc>
                  <a:txBody>
                    <a:bodyPr/>
                    <a:lstStyle/>
                    <a:p>
                      <a:pPr algn="ctr"/>
                      <a:r>
                        <a:rPr lang="nl-BE" sz="2000" dirty="0"/>
                        <a:t>0</a:t>
                      </a:r>
                    </a:p>
                  </a:txBody>
                  <a:tcPr>
                    <a:lnR w="19050" cap="flat" cmpd="sng" algn="ctr">
                      <a:solidFill>
                        <a:schemeClr val="tx1"/>
                      </a:solidFill>
                      <a:prstDash val="solid"/>
                      <a:round/>
                      <a:headEnd type="none" w="med" len="med"/>
                      <a:tailEnd type="none" w="med" len="med"/>
                    </a:lnR>
                  </a:tcPr>
                </a:tc>
                <a:tc>
                  <a:txBody>
                    <a:bodyPr/>
                    <a:lstStyle/>
                    <a:p>
                      <a:pPr algn="ctr"/>
                      <a:r>
                        <a:rPr lang="nl-BE" sz="2000" dirty="0"/>
                        <a:t>f(1,0)</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987850"/>
                  </a:ext>
                </a:extLst>
              </a:tr>
              <a:tr h="395732">
                <a:tc>
                  <a:txBody>
                    <a:bodyPr/>
                    <a:lstStyle/>
                    <a:p>
                      <a:pPr algn="ctr"/>
                      <a:r>
                        <a:rPr lang="nl-BE" sz="2000" dirty="0"/>
                        <a:t>1</a:t>
                      </a:r>
                    </a:p>
                  </a:txBody>
                  <a:tcPr/>
                </a:tc>
                <a:tc>
                  <a:txBody>
                    <a:bodyPr/>
                    <a:lstStyle/>
                    <a:p>
                      <a:pPr algn="ctr"/>
                      <a:r>
                        <a:rPr lang="nl-BE" sz="2000" dirty="0"/>
                        <a:t>1</a:t>
                      </a:r>
                    </a:p>
                  </a:txBody>
                  <a:tcPr>
                    <a:lnR w="19050" cap="flat" cmpd="sng" algn="ctr">
                      <a:solidFill>
                        <a:schemeClr val="tx1"/>
                      </a:solidFill>
                      <a:prstDash val="solid"/>
                      <a:round/>
                      <a:headEnd type="none" w="med" len="med"/>
                      <a:tailEnd type="none" w="med" len="med"/>
                    </a:lnR>
                  </a:tcPr>
                </a:tc>
                <a:tc>
                  <a:txBody>
                    <a:bodyPr/>
                    <a:lstStyle/>
                    <a:p>
                      <a:pPr algn="ctr"/>
                      <a:r>
                        <a:rPr lang="nl-BE" sz="2000" dirty="0"/>
                        <a:t>f(1,1)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9759527"/>
                  </a:ext>
                </a:extLst>
              </a:tr>
            </a:tbl>
          </a:graphicData>
        </a:graphic>
      </p:graphicFrame>
      <mc:AlternateContent xmlns:mc="http://schemas.openxmlformats.org/markup-compatibility/2006" xmlns:a14="http://schemas.microsoft.com/office/drawing/2010/main">
        <mc:Choice Requires="a14">
          <p:graphicFrame>
            <p:nvGraphicFramePr>
              <p:cNvPr id="3" name="Tabel 2">
                <a:extLst>
                  <a:ext uri="{FF2B5EF4-FFF2-40B4-BE49-F238E27FC236}">
                    <a16:creationId xmlns:a16="http://schemas.microsoft.com/office/drawing/2014/main" id="{F627408B-3857-36FA-26AA-91865DB92A9D}"/>
                  </a:ext>
                </a:extLst>
              </p:cNvPr>
              <p:cNvGraphicFramePr>
                <a:graphicFrameLocks noGrp="1"/>
              </p:cNvGraphicFramePr>
              <p:nvPr>
                <p:extLst>
                  <p:ext uri="{D42A27DB-BD31-4B8C-83A1-F6EECF244321}">
                    <p14:modId xmlns:p14="http://schemas.microsoft.com/office/powerpoint/2010/main" val="4245102792"/>
                  </p:ext>
                </p:extLst>
              </p:nvPr>
            </p:nvGraphicFramePr>
            <p:xfrm>
              <a:off x="2986672" y="1744773"/>
              <a:ext cx="1607276" cy="1981200"/>
            </p:xfrm>
            <a:graphic>
              <a:graphicData uri="http://schemas.openxmlformats.org/drawingml/2006/table">
                <a:tbl>
                  <a:tblPr firstRow="1" bandRow="1">
                    <a:tableStyleId>{2D5ABB26-0587-4C30-8999-92F81FD0307C}</a:tableStyleId>
                  </a:tblPr>
                  <a:tblGrid>
                    <a:gridCol w="378772">
                      <a:extLst>
                        <a:ext uri="{9D8B030D-6E8A-4147-A177-3AD203B41FA5}">
                          <a16:colId xmlns:a16="http://schemas.microsoft.com/office/drawing/2014/main" val="2122599680"/>
                        </a:ext>
                      </a:extLst>
                    </a:gridCol>
                    <a:gridCol w="378772">
                      <a:extLst>
                        <a:ext uri="{9D8B030D-6E8A-4147-A177-3AD203B41FA5}">
                          <a16:colId xmlns:a16="http://schemas.microsoft.com/office/drawing/2014/main" val="389670425"/>
                        </a:ext>
                      </a:extLst>
                    </a:gridCol>
                    <a:gridCol w="849732">
                      <a:extLst>
                        <a:ext uri="{9D8B030D-6E8A-4147-A177-3AD203B41FA5}">
                          <a16:colId xmlns:a16="http://schemas.microsoft.com/office/drawing/2014/main" val="994374367"/>
                        </a:ext>
                      </a:extLst>
                    </a:gridCol>
                  </a:tblGrid>
                  <a:tr h="372194">
                    <a:tc>
                      <a:txBody>
                        <a:bodyPr/>
                        <a:lstStyle/>
                        <a:p>
                          <a:pPr algn="ctr"/>
                          <a:r>
                            <a:rPr lang="nl-BE" sz="2000" i="1" dirty="0"/>
                            <a:t>x</a:t>
                          </a:r>
                        </a:p>
                      </a:txBody>
                      <a:tcPr>
                        <a:lnB w="19050" cap="flat" cmpd="sng" algn="ctr">
                          <a:solidFill>
                            <a:schemeClr val="tx1"/>
                          </a:solidFill>
                          <a:prstDash val="solid"/>
                          <a:round/>
                          <a:headEnd type="none" w="med" len="med"/>
                          <a:tailEnd type="none" w="med" len="med"/>
                        </a:lnB>
                      </a:tcPr>
                    </a:tc>
                    <a:tc>
                      <a:txBody>
                        <a:bodyPr/>
                        <a:lstStyle/>
                        <a:p>
                          <a:pPr algn="ctr"/>
                          <a:r>
                            <a:rPr lang="nl-BE" sz="2000" i="1" dirty="0"/>
                            <a:t>y</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nl-BE" sz="2000" i="1" dirty="0"/>
                            <a:t>f(</a:t>
                          </a:r>
                          <a:r>
                            <a:rPr lang="nl-BE" sz="2000" i="1" dirty="0" err="1"/>
                            <a:t>x,y</a:t>
                          </a:r>
                          <a:r>
                            <a:rPr lang="nl-BE" sz="2000" i="1" dirty="0"/>
                            <a:t>)</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37219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oMath>
                            </m:oMathPara>
                          </a14:m>
                          <a:endParaRPr lang="nl-BE" sz="2000" dirty="0"/>
                        </a:p>
                      </a:txBody>
                      <a:tcPr>
                        <a:lnT w="1905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f(0,0)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37219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oMath>
                            </m:oMathPara>
                          </a14:m>
                          <a:endParaRPr lang="nl-BE" sz="2000" dirty="0"/>
                        </a:p>
                      </a:txBody>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𝑦</m:t>
                                </m:r>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t>f(0,1)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4440776"/>
                      </a:ext>
                    </a:extLst>
                  </a:tr>
                  <a:tr h="37219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m:t>
                                </m:r>
                              </m:oMath>
                            </m:oMathPara>
                          </a14:m>
                          <a:endParaRPr lang="nl-BE" sz="20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t>f(1,0)</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987850"/>
                      </a:ext>
                    </a:extLst>
                  </a:tr>
                  <a:tr h="37219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m:t>
                                </m:r>
                              </m:oMath>
                            </m:oMathPara>
                          </a14:m>
                          <a:endParaRPr lang="nl-BE" sz="2000" dirty="0"/>
                        </a:p>
                      </a:txBody>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𝑦</m:t>
                                </m:r>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t>f(1,1)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9759527"/>
                      </a:ext>
                    </a:extLst>
                  </a:tr>
                </a:tbl>
              </a:graphicData>
            </a:graphic>
          </p:graphicFrame>
        </mc:Choice>
        <mc:Fallback xmlns="">
          <p:graphicFrame>
            <p:nvGraphicFramePr>
              <p:cNvPr id="3" name="Tabel 2">
                <a:extLst>
                  <a:ext uri="{FF2B5EF4-FFF2-40B4-BE49-F238E27FC236}">
                    <a16:creationId xmlns:a16="http://schemas.microsoft.com/office/drawing/2014/main" id="{F627408B-3857-36FA-26AA-91865DB92A9D}"/>
                  </a:ext>
                </a:extLst>
              </p:cNvPr>
              <p:cNvGraphicFramePr>
                <a:graphicFrameLocks noGrp="1"/>
              </p:cNvGraphicFramePr>
              <p:nvPr>
                <p:extLst>
                  <p:ext uri="{D42A27DB-BD31-4B8C-83A1-F6EECF244321}">
                    <p14:modId xmlns:p14="http://schemas.microsoft.com/office/powerpoint/2010/main" val="4245102792"/>
                  </p:ext>
                </p:extLst>
              </p:nvPr>
            </p:nvGraphicFramePr>
            <p:xfrm>
              <a:off x="2986672" y="1744773"/>
              <a:ext cx="1607276" cy="1981200"/>
            </p:xfrm>
            <a:graphic>
              <a:graphicData uri="http://schemas.openxmlformats.org/drawingml/2006/table">
                <a:tbl>
                  <a:tblPr firstRow="1" bandRow="1">
                    <a:tableStyleId>{2D5ABB26-0587-4C30-8999-92F81FD0307C}</a:tableStyleId>
                  </a:tblPr>
                  <a:tblGrid>
                    <a:gridCol w="378772">
                      <a:extLst>
                        <a:ext uri="{9D8B030D-6E8A-4147-A177-3AD203B41FA5}">
                          <a16:colId xmlns:a16="http://schemas.microsoft.com/office/drawing/2014/main" val="2122599680"/>
                        </a:ext>
                      </a:extLst>
                    </a:gridCol>
                    <a:gridCol w="378772">
                      <a:extLst>
                        <a:ext uri="{9D8B030D-6E8A-4147-A177-3AD203B41FA5}">
                          <a16:colId xmlns:a16="http://schemas.microsoft.com/office/drawing/2014/main" val="389670425"/>
                        </a:ext>
                      </a:extLst>
                    </a:gridCol>
                    <a:gridCol w="849732">
                      <a:extLst>
                        <a:ext uri="{9D8B030D-6E8A-4147-A177-3AD203B41FA5}">
                          <a16:colId xmlns:a16="http://schemas.microsoft.com/office/drawing/2014/main" val="994374367"/>
                        </a:ext>
                      </a:extLst>
                    </a:gridCol>
                  </a:tblGrid>
                  <a:tr h="396240">
                    <a:tc>
                      <a:txBody>
                        <a:bodyPr/>
                        <a:lstStyle/>
                        <a:p>
                          <a:pPr algn="ctr"/>
                          <a:r>
                            <a:rPr lang="nl-BE" sz="2000" i="1" dirty="0"/>
                            <a:t>x</a:t>
                          </a:r>
                        </a:p>
                      </a:txBody>
                      <a:tcPr>
                        <a:lnB w="19050" cap="flat" cmpd="sng" algn="ctr">
                          <a:solidFill>
                            <a:schemeClr val="tx1"/>
                          </a:solidFill>
                          <a:prstDash val="solid"/>
                          <a:round/>
                          <a:headEnd type="none" w="med" len="med"/>
                          <a:tailEnd type="none" w="med" len="med"/>
                        </a:lnB>
                      </a:tcPr>
                    </a:tc>
                    <a:tc>
                      <a:txBody>
                        <a:bodyPr/>
                        <a:lstStyle/>
                        <a:p>
                          <a:pPr algn="ctr"/>
                          <a:r>
                            <a:rPr lang="nl-BE" sz="2000" i="1" dirty="0"/>
                            <a:t>y</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nl-BE" sz="2000" i="1" dirty="0"/>
                            <a:t>f(</a:t>
                          </a:r>
                          <a:r>
                            <a:rPr lang="nl-BE" sz="2000" i="1" dirty="0" err="1"/>
                            <a:t>x,y</a:t>
                          </a:r>
                          <a:r>
                            <a:rPr lang="nl-BE" sz="2000" i="1" dirty="0"/>
                            <a:t>)</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396240">
                    <a:tc>
                      <a:txBody>
                        <a:bodyPr/>
                        <a:lstStyle/>
                        <a:p>
                          <a:endParaRPr lang="nl-BE"/>
                        </a:p>
                      </a:txBody>
                      <a:tcPr>
                        <a:lnT w="19050" cap="flat" cmpd="sng" algn="ctr">
                          <a:solidFill>
                            <a:schemeClr val="tx1"/>
                          </a:solidFill>
                          <a:prstDash val="solid"/>
                          <a:round/>
                          <a:headEnd type="none" w="med" len="med"/>
                          <a:tailEnd type="none" w="med" len="med"/>
                        </a:lnT>
                        <a:blipFill>
                          <a:blip r:embed="rId2"/>
                          <a:stretch>
                            <a:fillRect t="-106154" r="-330645" b="-329231"/>
                          </a:stretch>
                        </a:blipFill>
                      </a:tcPr>
                    </a:tc>
                    <a:tc>
                      <a:txBody>
                        <a:bodyPr/>
                        <a:lstStyle/>
                        <a:p>
                          <a:endParaRPr lang="nl-BE"/>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2"/>
                          <a:stretch>
                            <a:fillRect l="-98413" t="-106154" r="-225397" b="-329231"/>
                          </a:stretch>
                        </a:blipFill>
                      </a:tcPr>
                    </a:tc>
                    <a:tc>
                      <a:txBody>
                        <a:bodyPr/>
                        <a:lstStyle/>
                        <a:p>
                          <a:pPr algn="ctr"/>
                          <a:r>
                            <a:rPr lang="nl-BE" sz="2000" dirty="0"/>
                            <a:t>f(0,0)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396240">
                    <a:tc>
                      <a:txBody>
                        <a:bodyPr/>
                        <a:lstStyle/>
                        <a:p>
                          <a:endParaRPr lang="nl-BE"/>
                        </a:p>
                      </a:txBody>
                      <a:tcPr>
                        <a:blipFill>
                          <a:blip r:embed="rId2"/>
                          <a:stretch>
                            <a:fillRect t="-203030" r="-330645" b="-224242"/>
                          </a:stretch>
                        </a:blipFill>
                      </a:tcPr>
                    </a:tc>
                    <a:tc>
                      <a:txBody>
                        <a:bodyPr/>
                        <a:lstStyle/>
                        <a:p>
                          <a:endParaRPr lang="nl-BE"/>
                        </a:p>
                      </a:txBody>
                      <a:tcPr>
                        <a:lnR w="19050" cap="flat" cmpd="sng" algn="ctr">
                          <a:solidFill>
                            <a:schemeClr val="tx1"/>
                          </a:solidFill>
                          <a:prstDash val="solid"/>
                          <a:round/>
                          <a:headEnd type="none" w="med" len="med"/>
                          <a:tailEnd type="none" w="med" len="med"/>
                        </a:lnR>
                        <a:blipFill>
                          <a:blip r:embed="rId2"/>
                          <a:stretch>
                            <a:fillRect l="-98413" t="-203030" r="-225397" b="-224242"/>
                          </a:stretch>
                        </a:blipFill>
                      </a:tcPr>
                    </a:tc>
                    <a:tc>
                      <a:txBody>
                        <a:bodyPr/>
                        <a:lstStyle/>
                        <a:p>
                          <a:pPr algn="ctr"/>
                          <a:r>
                            <a:rPr lang="nl-BE" sz="2000" dirty="0"/>
                            <a:t>f(0,1)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4440776"/>
                      </a:ext>
                    </a:extLst>
                  </a:tr>
                  <a:tr h="396240">
                    <a:tc>
                      <a:txBody>
                        <a:bodyPr/>
                        <a:lstStyle/>
                        <a:p>
                          <a:endParaRPr lang="nl-BE"/>
                        </a:p>
                      </a:txBody>
                      <a:tcPr>
                        <a:blipFill>
                          <a:blip r:embed="rId2"/>
                          <a:stretch>
                            <a:fillRect t="-307692" r="-330645" b="-127692"/>
                          </a:stretch>
                        </a:blipFill>
                      </a:tcPr>
                    </a:tc>
                    <a:tc>
                      <a:txBody>
                        <a:bodyPr/>
                        <a:lstStyle/>
                        <a:p>
                          <a:endParaRPr lang="nl-BE"/>
                        </a:p>
                      </a:txBody>
                      <a:tcPr>
                        <a:lnR w="19050" cap="flat" cmpd="sng" algn="ctr">
                          <a:solidFill>
                            <a:schemeClr val="tx1"/>
                          </a:solidFill>
                          <a:prstDash val="solid"/>
                          <a:round/>
                          <a:headEnd type="none" w="med" len="med"/>
                          <a:tailEnd type="none" w="med" len="med"/>
                        </a:lnR>
                        <a:blipFill>
                          <a:blip r:embed="rId2"/>
                          <a:stretch>
                            <a:fillRect l="-98413" t="-307692" r="-225397" b="-127692"/>
                          </a:stretch>
                        </a:blipFill>
                      </a:tcPr>
                    </a:tc>
                    <a:tc>
                      <a:txBody>
                        <a:bodyPr/>
                        <a:lstStyle/>
                        <a:p>
                          <a:pPr algn="ctr"/>
                          <a:r>
                            <a:rPr lang="nl-BE" sz="2000" dirty="0"/>
                            <a:t>f(1,0)</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987850"/>
                      </a:ext>
                    </a:extLst>
                  </a:tr>
                  <a:tr h="396240">
                    <a:tc>
                      <a:txBody>
                        <a:bodyPr/>
                        <a:lstStyle/>
                        <a:p>
                          <a:endParaRPr lang="nl-BE"/>
                        </a:p>
                      </a:txBody>
                      <a:tcPr>
                        <a:blipFill>
                          <a:blip r:embed="rId2"/>
                          <a:stretch>
                            <a:fillRect t="-407692" r="-330645" b="-27692"/>
                          </a:stretch>
                        </a:blipFill>
                      </a:tcPr>
                    </a:tc>
                    <a:tc>
                      <a:txBody>
                        <a:bodyPr/>
                        <a:lstStyle/>
                        <a:p>
                          <a:endParaRPr lang="nl-BE"/>
                        </a:p>
                      </a:txBody>
                      <a:tcPr>
                        <a:lnR w="19050" cap="flat" cmpd="sng" algn="ctr">
                          <a:solidFill>
                            <a:schemeClr val="tx1"/>
                          </a:solidFill>
                          <a:prstDash val="solid"/>
                          <a:round/>
                          <a:headEnd type="none" w="med" len="med"/>
                          <a:tailEnd type="none" w="med" len="med"/>
                        </a:lnR>
                        <a:blipFill>
                          <a:blip r:embed="rId2"/>
                          <a:stretch>
                            <a:fillRect l="-98413" t="-407692" r="-225397" b="-27692"/>
                          </a:stretch>
                        </a:blipFill>
                      </a:tcPr>
                    </a:tc>
                    <a:tc>
                      <a:txBody>
                        <a:bodyPr/>
                        <a:lstStyle/>
                        <a:p>
                          <a:pPr algn="ctr"/>
                          <a:r>
                            <a:rPr lang="nl-BE" sz="2000" dirty="0"/>
                            <a:t>f(1,1)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97595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el 2">
                <a:extLst>
                  <a:ext uri="{FF2B5EF4-FFF2-40B4-BE49-F238E27FC236}">
                    <a16:creationId xmlns:a16="http://schemas.microsoft.com/office/drawing/2014/main" id="{1474E26E-349F-F873-F392-1955AFD61CA5}"/>
                  </a:ext>
                </a:extLst>
              </p:cNvPr>
              <p:cNvGraphicFramePr>
                <a:graphicFrameLocks noGrp="1"/>
              </p:cNvGraphicFramePr>
              <p:nvPr>
                <p:extLst>
                  <p:ext uri="{D42A27DB-BD31-4B8C-83A1-F6EECF244321}">
                    <p14:modId xmlns:p14="http://schemas.microsoft.com/office/powerpoint/2010/main" val="1638980230"/>
                  </p:ext>
                </p:extLst>
              </p:nvPr>
            </p:nvGraphicFramePr>
            <p:xfrm>
              <a:off x="5317585" y="1666922"/>
              <a:ext cx="2661802" cy="1397844"/>
            </p:xfrm>
            <a:graphic>
              <a:graphicData uri="http://schemas.openxmlformats.org/drawingml/2006/table">
                <a:tbl>
                  <a:tblPr firstRow="1" bandRow="1">
                    <a:tableStyleId>{2D5ABB26-0587-4C30-8999-92F81FD0307C}</a:tableStyleId>
                  </a:tblPr>
                  <a:tblGrid>
                    <a:gridCol w="881996">
                      <a:extLst>
                        <a:ext uri="{9D8B030D-6E8A-4147-A177-3AD203B41FA5}">
                          <a16:colId xmlns:a16="http://schemas.microsoft.com/office/drawing/2014/main" val="2122599680"/>
                        </a:ext>
                      </a:extLst>
                    </a:gridCol>
                    <a:gridCol w="889903">
                      <a:extLst>
                        <a:ext uri="{9D8B030D-6E8A-4147-A177-3AD203B41FA5}">
                          <a16:colId xmlns:a16="http://schemas.microsoft.com/office/drawing/2014/main" val="389670425"/>
                        </a:ext>
                      </a:extLst>
                    </a:gridCol>
                    <a:gridCol w="889903">
                      <a:extLst>
                        <a:ext uri="{9D8B030D-6E8A-4147-A177-3AD203B41FA5}">
                          <a16:colId xmlns:a16="http://schemas.microsoft.com/office/drawing/2014/main" val="994374367"/>
                        </a:ext>
                      </a:extLst>
                    </a:gridCol>
                  </a:tblGrid>
                  <a:tr h="465948">
                    <a:tc>
                      <a:txBody>
                        <a:bodyPr/>
                        <a:lstStyle/>
                        <a:p>
                          <a:pPr algn="ctr"/>
                          <a:endParaRPr lang="nl-BE" sz="2000" dirty="0"/>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𝑦</m:t>
                                </m:r>
                              </m:oMath>
                            </m:oMathPara>
                          </a14:m>
                          <a:endParaRPr lang="nl-BE" sz="2000" dirty="0"/>
                        </a:p>
                      </a:txBody>
                      <a:tcP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46594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𝑥</m:t>
                                    </m:r>
                                  </m:e>
                                </m:acc>
                              </m:oMath>
                            </m:oMathPara>
                          </a14:m>
                          <a:endParaRPr lang="nl-BE" sz="2000" dirty="0"/>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f(0,0)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f(0,1)</a:t>
                          </a:r>
                        </a:p>
                      </a:txBody>
                      <a:tcP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65948">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m:t>
                                </m:r>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t>f(1,0)</a:t>
                          </a:r>
                        </a:p>
                      </a:txBody>
                      <a:tcPr>
                        <a:lnL w="19050" cap="flat" cmpd="sng" algn="ctr">
                          <a:solidFill>
                            <a:schemeClr val="tx1"/>
                          </a:solidFill>
                          <a:prstDash val="solid"/>
                          <a:round/>
                          <a:headEnd type="none" w="med" len="med"/>
                          <a:tailEnd type="none" w="med" len="med"/>
                        </a:lnL>
                      </a:tcPr>
                    </a:tc>
                    <a:tc>
                      <a:txBody>
                        <a:bodyPr/>
                        <a:lstStyle/>
                        <a:p>
                          <a:pPr algn="ctr"/>
                          <a:r>
                            <a:rPr lang="nl-BE" sz="2000" dirty="0"/>
                            <a:t>f(1,1)</a:t>
                          </a:r>
                        </a:p>
                      </a:txBody>
                      <a:tcPr/>
                    </a:tc>
                    <a:extLst>
                      <a:ext uri="{0D108BD9-81ED-4DB2-BD59-A6C34878D82A}">
                        <a16:rowId xmlns:a16="http://schemas.microsoft.com/office/drawing/2014/main" val="1819759527"/>
                      </a:ext>
                    </a:extLst>
                  </a:tr>
                </a:tbl>
              </a:graphicData>
            </a:graphic>
          </p:graphicFrame>
        </mc:Choice>
        <mc:Fallback xmlns="">
          <p:graphicFrame>
            <p:nvGraphicFramePr>
              <p:cNvPr id="4" name="Tabel 2">
                <a:extLst>
                  <a:ext uri="{FF2B5EF4-FFF2-40B4-BE49-F238E27FC236}">
                    <a16:creationId xmlns:a16="http://schemas.microsoft.com/office/drawing/2014/main" id="{1474E26E-349F-F873-F392-1955AFD61CA5}"/>
                  </a:ext>
                </a:extLst>
              </p:cNvPr>
              <p:cNvGraphicFramePr>
                <a:graphicFrameLocks noGrp="1"/>
              </p:cNvGraphicFramePr>
              <p:nvPr>
                <p:extLst>
                  <p:ext uri="{D42A27DB-BD31-4B8C-83A1-F6EECF244321}">
                    <p14:modId xmlns:p14="http://schemas.microsoft.com/office/powerpoint/2010/main" val="1638980230"/>
                  </p:ext>
                </p:extLst>
              </p:nvPr>
            </p:nvGraphicFramePr>
            <p:xfrm>
              <a:off x="5317585" y="1666922"/>
              <a:ext cx="2661802" cy="1397844"/>
            </p:xfrm>
            <a:graphic>
              <a:graphicData uri="http://schemas.openxmlformats.org/drawingml/2006/table">
                <a:tbl>
                  <a:tblPr firstRow="1" bandRow="1">
                    <a:tableStyleId>{2D5ABB26-0587-4C30-8999-92F81FD0307C}</a:tableStyleId>
                  </a:tblPr>
                  <a:tblGrid>
                    <a:gridCol w="881996">
                      <a:extLst>
                        <a:ext uri="{9D8B030D-6E8A-4147-A177-3AD203B41FA5}">
                          <a16:colId xmlns:a16="http://schemas.microsoft.com/office/drawing/2014/main" val="2122599680"/>
                        </a:ext>
                      </a:extLst>
                    </a:gridCol>
                    <a:gridCol w="889903">
                      <a:extLst>
                        <a:ext uri="{9D8B030D-6E8A-4147-A177-3AD203B41FA5}">
                          <a16:colId xmlns:a16="http://schemas.microsoft.com/office/drawing/2014/main" val="389670425"/>
                        </a:ext>
                      </a:extLst>
                    </a:gridCol>
                    <a:gridCol w="889903">
                      <a:extLst>
                        <a:ext uri="{9D8B030D-6E8A-4147-A177-3AD203B41FA5}">
                          <a16:colId xmlns:a16="http://schemas.microsoft.com/office/drawing/2014/main" val="994374367"/>
                        </a:ext>
                      </a:extLst>
                    </a:gridCol>
                  </a:tblGrid>
                  <a:tr h="465948">
                    <a:tc>
                      <a:txBody>
                        <a:bodyPr/>
                        <a:lstStyle/>
                        <a:p>
                          <a:pPr algn="ctr"/>
                          <a:endParaRPr lang="nl-BE" sz="2000" dirty="0"/>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9315" r="-101370" b="-207792"/>
                          </a:stretch>
                        </a:blipFill>
                      </a:tcPr>
                    </a:tc>
                    <a:tc>
                      <a:txBody>
                        <a:bodyPr/>
                        <a:lstStyle/>
                        <a:p>
                          <a:endParaRPr lang="nl-BE"/>
                        </a:p>
                      </a:txBody>
                      <a:tcPr>
                        <a:lnB w="19050" cap="flat" cmpd="sng" algn="ctr">
                          <a:solidFill>
                            <a:schemeClr val="tx1"/>
                          </a:solidFill>
                          <a:prstDash val="solid"/>
                          <a:round/>
                          <a:headEnd type="none" w="med" len="med"/>
                          <a:tailEnd type="none" w="med" len="med"/>
                        </a:lnB>
                        <a:blipFill>
                          <a:blip r:embed="rId3"/>
                          <a:stretch>
                            <a:fillRect l="-199315" r="-1370" b="-207792"/>
                          </a:stretch>
                        </a:blipFill>
                      </a:tcPr>
                    </a:tc>
                    <a:extLst>
                      <a:ext uri="{0D108BD9-81ED-4DB2-BD59-A6C34878D82A}">
                        <a16:rowId xmlns:a16="http://schemas.microsoft.com/office/drawing/2014/main" val="524173643"/>
                      </a:ext>
                    </a:extLst>
                  </a:tr>
                  <a:tr h="465948">
                    <a:tc>
                      <a:txBody>
                        <a:bodyPr/>
                        <a:lstStyle/>
                        <a:p>
                          <a:endParaRPr lang="nl-BE"/>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1316" r="-202759" b="-110526"/>
                          </a:stretch>
                        </a:blipFill>
                      </a:tcPr>
                    </a:tc>
                    <a:tc>
                      <a:txBody>
                        <a:bodyPr/>
                        <a:lstStyle/>
                        <a:p>
                          <a:pPr algn="ctr"/>
                          <a:r>
                            <a:rPr lang="nl-BE" sz="2000" dirty="0"/>
                            <a:t>f(0,0)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f(0,1)</a:t>
                          </a:r>
                        </a:p>
                      </a:txBody>
                      <a:tcP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65948">
                    <a:tc>
                      <a:txBody>
                        <a:bodyPr/>
                        <a:lstStyle/>
                        <a:p>
                          <a:endParaRPr lang="nl-BE"/>
                        </a:p>
                      </a:txBody>
                      <a:tcPr>
                        <a:lnR w="19050" cap="flat" cmpd="sng" algn="ctr">
                          <a:solidFill>
                            <a:schemeClr val="tx1"/>
                          </a:solidFill>
                          <a:prstDash val="solid"/>
                          <a:round/>
                          <a:headEnd type="none" w="med" len="med"/>
                          <a:tailEnd type="none" w="med" len="med"/>
                        </a:lnR>
                        <a:blipFill>
                          <a:blip r:embed="rId3"/>
                          <a:stretch>
                            <a:fillRect t="-198701" r="-202759" b="-9091"/>
                          </a:stretch>
                        </a:blipFill>
                      </a:tcPr>
                    </a:tc>
                    <a:tc>
                      <a:txBody>
                        <a:bodyPr/>
                        <a:lstStyle/>
                        <a:p>
                          <a:pPr algn="ctr"/>
                          <a:r>
                            <a:rPr lang="nl-BE" sz="2000" dirty="0"/>
                            <a:t>f(1,0)</a:t>
                          </a:r>
                        </a:p>
                      </a:txBody>
                      <a:tcPr>
                        <a:lnL w="19050" cap="flat" cmpd="sng" algn="ctr">
                          <a:solidFill>
                            <a:schemeClr val="tx1"/>
                          </a:solidFill>
                          <a:prstDash val="solid"/>
                          <a:round/>
                          <a:headEnd type="none" w="med" len="med"/>
                          <a:tailEnd type="none" w="med" len="med"/>
                        </a:lnL>
                      </a:tcPr>
                    </a:tc>
                    <a:tc>
                      <a:txBody>
                        <a:bodyPr/>
                        <a:lstStyle/>
                        <a:p>
                          <a:pPr algn="ctr"/>
                          <a:r>
                            <a:rPr lang="nl-BE" sz="2000" dirty="0"/>
                            <a:t>f(1,1)</a:t>
                          </a:r>
                        </a:p>
                      </a:txBody>
                      <a:tcPr/>
                    </a:tc>
                    <a:extLst>
                      <a:ext uri="{0D108BD9-81ED-4DB2-BD59-A6C34878D82A}">
                        <a16:rowId xmlns:a16="http://schemas.microsoft.com/office/drawing/2014/main" val="1819759527"/>
                      </a:ext>
                    </a:extLst>
                  </a:tr>
                </a:tbl>
              </a:graphicData>
            </a:graphic>
          </p:graphicFrame>
        </mc:Fallback>
      </mc:AlternateContent>
      <p:sp>
        <p:nvSpPr>
          <p:cNvPr id="10" name="Tekstvak 9">
            <a:extLst>
              <a:ext uri="{FF2B5EF4-FFF2-40B4-BE49-F238E27FC236}">
                <a16:creationId xmlns:a16="http://schemas.microsoft.com/office/drawing/2014/main" id="{B8ABB566-96E3-8533-F2CC-CBF8FB68EEF7}"/>
              </a:ext>
            </a:extLst>
          </p:cNvPr>
          <p:cNvSpPr txBox="1"/>
          <p:nvPr/>
        </p:nvSpPr>
        <p:spPr>
          <a:xfrm>
            <a:off x="243177" y="4182225"/>
            <a:ext cx="8067821" cy="307777"/>
          </a:xfrm>
          <a:prstGeom prst="rect">
            <a:avLst/>
          </a:prstGeom>
          <a:noFill/>
        </p:spPr>
        <p:txBody>
          <a:bodyPr wrap="square">
            <a:spAutoFit/>
          </a:bodyPr>
          <a:lstStyle/>
          <a:p>
            <a:pPr>
              <a:tabLst>
                <a:tab pos="3946525" algn="l"/>
                <a:tab pos="4632325" algn="l"/>
              </a:tabLst>
            </a:pPr>
            <a:r>
              <a:rPr lang="nl-BE" sz="1400" dirty="0">
                <a:latin typeface="Montserrat" pitchFamily="2" charset="-94"/>
              </a:rPr>
              <a:t>1 </a:t>
            </a:r>
            <a:r>
              <a:rPr lang="nl-BE" sz="1400" b="1" dirty="0">
                <a:latin typeface="Montserrat" pitchFamily="2" charset="-94"/>
              </a:rPr>
              <a:t>rij</a:t>
            </a:r>
            <a:r>
              <a:rPr lang="nl-BE" sz="1400" dirty="0">
                <a:latin typeface="Montserrat" pitchFamily="2" charset="-94"/>
              </a:rPr>
              <a:t> per inputcombinatie in waarheidstabel </a:t>
            </a:r>
            <a:r>
              <a:rPr lang="nl-BE" sz="1400" dirty="0">
                <a:latin typeface="Montserrat" pitchFamily="2" charset="-94"/>
                <a:sym typeface="Wingdings" panose="05000000000000000000" pitchFamily="2" charset="2"/>
              </a:rPr>
              <a:t></a:t>
            </a:r>
            <a:r>
              <a:rPr lang="nl-BE" sz="1400" dirty="0">
                <a:latin typeface="Montserrat" pitchFamily="2" charset="-94"/>
              </a:rPr>
              <a:t> 1 </a:t>
            </a:r>
            <a:r>
              <a:rPr lang="nl-BE" sz="1400" b="1" dirty="0">
                <a:solidFill>
                  <a:schemeClr val="bg1"/>
                </a:solidFill>
                <a:latin typeface="Montserrat" pitchFamily="2" charset="-94"/>
              </a:rPr>
              <a:t>vak/cel</a:t>
            </a:r>
            <a:r>
              <a:rPr lang="nl-BE" sz="1400" dirty="0">
                <a:solidFill>
                  <a:schemeClr val="bg1"/>
                </a:solidFill>
                <a:latin typeface="Montserrat" pitchFamily="2" charset="-94"/>
              </a:rPr>
              <a:t> </a:t>
            </a:r>
            <a:r>
              <a:rPr lang="nl-BE" sz="1400" dirty="0">
                <a:latin typeface="Montserrat" pitchFamily="2" charset="-94"/>
              </a:rPr>
              <a:t>per inputcombinatie in KD</a:t>
            </a:r>
          </a:p>
        </p:txBody>
      </p:sp>
      <p:sp>
        <p:nvSpPr>
          <p:cNvPr id="12" name="TextBox 11">
            <a:extLst>
              <a:ext uri="{FF2B5EF4-FFF2-40B4-BE49-F238E27FC236}">
                <a16:creationId xmlns:a16="http://schemas.microsoft.com/office/drawing/2014/main" id="{E0480D68-232D-A812-F4DA-7B4F748FB02D}"/>
              </a:ext>
            </a:extLst>
          </p:cNvPr>
          <p:cNvSpPr txBox="1"/>
          <p:nvPr/>
        </p:nvSpPr>
        <p:spPr>
          <a:xfrm>
            <a:off x="5632223" y="3256147"/>
            <a:ext cx="2303672" cy="656702"/>
          </a:xfrm>
          <a:prstGeom prst="rect">
            <a:avLst/>
          </a:prstGeom>
          <a:noFill/>
          <a:ln w="19050">
            <a:solidFill>
              <a:schemeClr val="bg1"/>
            </a:solidFill>
          </a:ln>
        </p:spPr>
        <p:txBody>
          <a:bodyPr wrap="square" rtlCol="0">
            <a:spAutoFit/>
          </a:bodyPr>
          <a:lstStyle/>
          <a:p>
            <a:r>
              <a:rPr lang="en-US" sz="1200" i="1" dirty="0" err="1"/>
              <a:t>Inputcombinaties</a:t>
            </a:r>
            <a:r>
              <a:rPr lang="en-US" sz="1200" i="1" dirty="0"/>
              <a:t> </a:t>
            </a:r>
            <a:r>
              <a:rPr lang="en-US" sz="1200" i="1" dirty="0" err="1"/>
              <a:t>worden</a:t>
            </a:r>
            <a:r>
              <a:rPr lang="en-US" sz="1200" i="1" dirty="0"/>
              <a:t> </a:t>
            </a:r>
            <a:r>
              <a:rPr lang="en-US" sz="1200" i="1" dirty="0" err="1"/>
              <a:t>voorgesteld</a:t>
            </a:r>
            <a:r>
              <a:rPr lang="en-US" sz="1200" i="1" dirty="0"/>
              <a:t> door </a:t>
            </a:r>
            <a:r>
              <a:rPr lang="en-US" sz="1200" i="1" dirty="0" err="1"/>
              <a:t>hun</a:t>
            </a:r>
            <a:r>
              <a:rPr lang="en-US" sz="1200" i="1" dirty="0"/>
              <a:t> </a:t>
            </a:r>
            <a:r>
              <a:rPr lang="en-US" sz="1200" b="1" i="1" dirty="0" err="1">
                <a:solidFill>
                  <a:schemeClr val="bg1"/>
                </a:solidFill>
              </a:rPr>
              <a:t>minimale</a:t>
            </a:r>
            <a:r>
              <a:rPr lang="en-US" sz="1200" b="1" i="1" dirty="0">
                <a:solidFill>
                  <a:schemeClr val="bg1"/>
                </a:solidFill>
              </a:rPr>
              <a:t> termen</a:t>
            </a:r>
            <a:endParaRPr lang="nl-BE" sz="1200" b="1" i="1" dirty="0">
              <a:solidFill>
                <a:schemeClr val="bg1"/>
              </a:solidFill>
            </a:endParaRPr>
          </a:p>
        </p:txBody>
      </p:sp>
    </p:spTree>
    <p:extLst>
      <p:ext uri="{BB962C8B-B14F-4D97-AF65-F5344CB8AC3E}">
        <p14:creationId xmlns:p14="http://schemas.microsoft.com/office/powerpoint/2010/main" val="14894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55612"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404435" y="406751"/>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5.4. </a:t>
            </a:r>
            <a:r>
              <a:rPr lang="nl-BE" sz="2800" dirty="0" err="1">
                <a:solidFill>
                  <a:schemeClr val="tx1"/>
                </a:solidFill>
                <a:latin typeface="+mj-lt"/>
              </a:rPr>
              <a:t>Boole</a:t>
            </a:r>
            <a:r>
              <a:rPr lang="nl-BE" sz="2800" dirty="0">
                <a:solidFill>
                  <a:schemeClr val="tx1"/>
                </a:solidFill>
                <a:latin typeface="+mj-lt"/>
              </a:rPr>
              <a:t> Algebra en logische schakelingen</a:t>
            </a:r>
            <a:endParaRPr kumimoji="0" lang="nl-BE" sz="2800" b="1" i="0" u="none" strike="noStrike" kern="1200" cap="none" spc="0" normalizeH="0" baseline="0" noProof="0" dirty="0">
              <a:ln>
                <a:noFill/>
              </a:ln>
              <a:solidFill>
                <a:srgbClr val="00B0F0"/>
              </a:solidFill>
              <a:effectLst/>
              <a:uLnTx/>
              <a:uFillTx/>
              <a:latin typeface="+mj-lt"/>
            </a:endParaRPr>
          </a:p>
        </p:txBody>
      </p:sp>
      <mc:AlternateContent xmlns:mc="http://schemas.openxmlformats.org/markup-compatibility/2006" xmlns:a14="http://schemas.microsoft.com/office/drawing/2010/main">
        <mc:Choice Requires="a14">
          <p:sp>
            <p:nvSpPr>
              <p:cNvPr id="11" name="Subtitle 2"/>
              <p:cNvSpPr txBox="1">
                <a:spLocks/>
              </p:cNvSpPr>
              <p:nvPr/>
            </p:nvSpPr>
            <p:spPr>
              <a:xfrm>
                <a:off x="0" y="838406"/>
                <a:ext cx="8964884" cy="43050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2000" dirty="0">
                    <a:solidFill>
                      <a:schemeClr val="tx1"/>
                    </a:solidFill>
                    <a:latin typeface="Montserrat" pitchFamily="2" charset="-94"/>
                  </a:rPr>
                  <a:t>	Elke logische poort heeft een equivalente </a:t>
                </a:r>
                <a:r>
                  <a:rPr lang="nl-BE" sz="2000" dirty="0" err="1">
                    <a:solidFill>
                      <a:schemeClr val="tx1"/>
                    </a:solidFill>
                    <a:latin typeface="Montserrat" pitchFamily="2" charset="-94"/>
                  </a:rPr>
                  <a:t>Boolse</a:t>
                </a:r>
                <a:r>
                  <a:rPr lang="nl-BE" sz="2000" dirty="0">
                    <a:solidFill>
                      <a:schemeClr val="tx1"/>
                    </a:solidFill>
                    <a:latin typeface="Montserrat" pitchFamily="2" charset="-94"/>
                  </a:rPr>
                  <a:t> uitdrukking:</a:t>
                </a:r>
              </a:p>
              <a:p>
                <a:pPr marL="742950" lvl="1" indent="-285750">
                  <a:lnSpc>
                    <a:spcPct val="107000"/>
                  </a:lnSpc>
                  <a:buFont typeface="+mj-lt"/>
                  <a:buAutoNum type="alphaLcPeriod"/>
                </a:pPr>
                <a:endParaRPr lang="nl-BE" sz="1600" dirty="0">
                  <a:solidFill>
                    <a:schemeClr val="tx1"/>
                  </a:solidFill>
                  <a:effectLst/>
                  <a:latin typeface="Montserrat" pitchFamily="2" charset="-94"/>
                  <a:ea typeface="Calibri" panose="020F0502020204030204" pitchFamily="34" charset="0"/>
                  <a:cs typeface="Times New Roman" panose="02020603050405020304" pitchFamily="18" charset="0"/>
                </a:endParaRPr>
              </a:p>
              <a:p>
                <a:pPr lvl="1">
                  <a:lnSpc>
                    <a:spcPct val="107000"/>
                  </a:lnSpc>
                  <a:buFont typeface="Arial" panose="020B0604020202020204" pitchFamily="34" charset="0"/>
                  <a:buChar char="•"/>
                </a:pPr>
                <a:r>
                  <a:rPr lang="nl-BE" sz="1600" dirty="0">
                    <a:solidFill>
                      <a:schemeClr val="tx1"/>
                    </a:solidFill>
                    <a:effectLst/>
                    <a:latin typeface="Montserrat" pitchFamily="2" charset="-94"/>
                    <a:ea typeface="Calibri" panose="020F0502020204030204" pitchFamily="34" charset="0"/>
                    <a:cs typeface="Times New Roman" panose="02020603050405020304" pitchFamily="18" charset="0"/>
                  </a:rPr>
                  <a:t>NIET-poort : f(x) = </a:t>
                </a:r>
                <a14:m>
                  <m:oMath xmlns:m="http://schemas.openxmlformats.org/officeDocument/2006/math">
                    <m:acc>
                      <m:accPr>
                        <m:chr m:val="̅"/>
                        <m:ctrlPr>
                          <a:rPr lang="nl-BE" sz="16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accPr>
                      <m:e>
                        <m:r>
                          <m:rPr>
                            <m:nor/>
                          </m:rPr>
                          <a:rPr lang="nl-BE" sz="1600" b="0" i="0" smtClean="0">
                            <a:solidFill>
                              <a:schemeClr val="tx1"/>
                            </a:solidFill>
                            <a:effectLst/>
                            <a:latin typeface="Montserrat" pitchFamily="2" charset="-94"/>
                            <a:ea typeface="Calibri" panose="020F0502020204030204" pitchFamily="34" charset="0"/>
                            <a:cs typeface="Calibri" panose="020F0502020204030204" pitchFamily="34" charset="0"/>
                          </a:rPr>
                          <m:t>x</m:t>
                        </m:r>
                      </m:e>
                    </m:acc>
                  </m:oMath>
                </a14:m>
                <a:endParaRPr lang="nl-BE" sz="1600" dirty="0">
                  <a:solidFill>
                    <a:schemeClr val="tx1"/>
                  </a:solidFill>
                  <a:effectLst/>
                  <a:latin typeface="Montserrat" pitchFamily="2" charset="-94"/>
                  <a:ea typeface="Calibri" panose="020F0502020204030204" pitchFamily="34" charset="0"/>
                  <a:cs typeface="Times New Roman" panose="02020603050405020304" pitchFamily="18" charset="0"/>
                </a:endParaRPr>
              </a:p>
              <a:p>
                <a:pPr marL="457200" lvl="1" indent="0">
                  <a:lnSpc>
                    <a:spcPct val="107000"/>
                  </a:lnSpc>
                  <a:buNone/>
                </a:pPr>
                <a:endParaRPr lang="nl-BE" sz="1100"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457200" lvl="1" indent="0">
                  <a:lnSpc>
                    <a:spcPct val="107000"/>
                  </a:lnSpc>
                  <a:buNone/>
                </a:pPr>
                <a:endParaRPr lang="nl-BE" sz="1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800100" lvl="1">
                  <a:lnSpc>
                    <a:spcPct val="107000"/>
                  </a:lnSpc>
                  <a:buFont typeface="Arial" panose="020B0604020202020204" pitchFamily="34" charset="0"/>
                  <a:buChar char="•"/>
                </a:pPr>
                <a:r>
                  <a:rPr lang="nl-BE" sz="1600" dirty="0">
                    <a:solidFill>
                      <a:schemeClr val="tx1"/>
                    </a:solidFill>
                    <a:effectLst/>
                    <a:latin typeface="Montserrat" pitchFamily="2" charset="-94"/>
                    <a:ea typeface="Calibri" panose="020F0502020204030204" pitchFamily="34" charset="0"/>
                    <a:cs typeface="Times New Roman" panose="02020603050405020304" pitchFamily="18" charset="0"/>
                  </a:rPr>
                  <a:t>EN-poort: f(</a:t>
                </a:r>
                <a:r>
                  <a:rPr lang="nl-BE" sz="1600" dirty="0" err="1">
                    <a:solidFill>
                      <a:schemeClr val="tx1"/>
                    </a:solidFill>
                    <a:effectLst/>
                    <a:latin typeface="Montserrat" pitchFamily="2" charset="-94"/>
                    <a:ea typeface="Calibri" panose="020F0502020204030204" pitchFamily="34" charset="0"/>
                    <a:cs typeface="Times New Roman" panose="02020603050405020304" pitchFamily="18" charset="0"/>
                  </a:rPr>
                  <a:t>x,y</a:t>
                </a:r>
                <a:r>
                  <a:rPr lang="nl-BE" sz="1600" dirty="0">
                    <a:solidFill>
                      <a:schemeClr val="tx1"/>
                    </a:solidFill>
                    <a:effectLst/>
                    <a:latin typeface="Montserrat" pitchFamily="2" charset="-94"/>
                    <a:ea typeface="Calibri" panose="020F0502020204030204" pitchFamily="34" charset="0"/>
                    <a:cs typeface="Times New Roman" panose="02020603050405020304" pitchFamily="18" charset="0"/>
                  </a:rPr>
                  <a:t>) = </a:t>
                </a:r>
                <a:r>
                  <a:rPr lang="nl-BE" sz="1600" dirty="0" err="1">
                    <a:solidFill>
                      <a:schemeClr val="tx1"/>
                    </a:solidFill>
                    <a:effectLst/>
                    <a:latin typeface="Montserrat" pitchFamily="2" charset="-94"/>
                    <a:ea typeface="Calibri" panose="020F0502020204030204" pitchFamily="34" charset="0"/>
                    <a:cs typeface="Times New Roman" panose="02020603050405020304" pitchFamily="18" charset="0"/>
                  </a:rPr>
                  <a:t>x.y</a:t>
                </a:r>
                <a:endParaRPr lang="nl-BE" sz="1600" dirty="0">
                  <a:solidFill>
                    <a:schemeClr val="tx1"/>
                  </a:solidFill>
                  <a:latin typeface="Montserrat" pitchFamily="2" charset="-94"/>
                  <a:ea typeface="Calibri" panose="020F0502020204030204" pitchFamily="34" charset="0"/>
                  <a:cs typeface="Times New Roman" panose="02020603050405020304" pitchFamily="18" charset="0"/>
                </a:endParaRPr>
              </a:p>
              <a:p>
                <a:pPr marL="800100" lvl="1">
                  <a:lnSpc>
                    <a:spcPct val="107000"/>
                  </a:lnSpc>
                  <a:buFont typeface="Arial" panose="020B0604020202020204" pitchFamily="34" charset="0"/>
                  <a:buChar char="•"/>
                </a:pPr>
                <a:endParaRPr lang="nl-BE" sz="1600" dirty="0">
                  <a:solidFill>
                    <a:schemeClr val="tx1"/>
                  </a:solidFill>
                  <a:effectLst/>
                  <a:latin typeface="Montserrat" pitchFamily="2" charset="-94"/>
                  <a:ea typeface="Calibri" panose="020F0502020204030204" pitchFamily="34" charset="0"/>
                  <a:cs typeface="Times New Roman" panose="02020603050405020304" pitchFamily="18" charset="0"/>
                </a:endParaRPr>
              </a:p>
              <a:p>
                <a:pPr marL="800100" lvl="1">
                  <a:lnSpc>
                    <a:spcPct val="107000"/>
                  </a:lnSpc>
                  <a:buFont typeface="Arial" panose="020B0604020202020204" pitchFamily="34" charset="0"/>
                  <a:buChar char="•"/>
                </a:pPr>
                <a:endParaRPr lang="nl-BE" sz="1600" dirty="0">
                  <a:solidFill>
                    <a:schemeClr val="tx1"/>
                  </a:solidFill>
                  <a:latin typeface="Montserrat" pitchFamily="2" charset="-94"/>
                  <a:ea typeface="Calibri" panose="020F0502020204030204" pitchFamily="34" charset="0"/>
                  <a:cs typeface="Times New Roman" panose="02020603050405020304" pitchFamily="18" charset="0"/>
                </a:endParaRPr>
              </a:p>
              <a:p>
                <a:pPr marL="800100" lvl="1">
                  <a:lnSpc>
                    <a:spcPct val="107000"/>
                  </a:lnSpc>
                  <a:buFont typeface="Arial" panose="020B0604020202020204" pitchFamily="34" charset="0"/>
                  <a:buChar char="•"/>
                </a:pPr>
                <a:endParaRPr lang="nl-BE" sz="1600" dirty="0">
                  <a:solidFill>
                    <a:schemeClr val="tx1"/>
                  </a:solidFill>
                  <a:effectLst/>
                  <a:latin typeface="Montserrat" pitchFamily="2" charset="-94"/>
                  <a:ea typeface="Calibri" panose="020F0502020204030204" pitchFamily="34" charset="0"/>
                  <a:cs typeface="Times New Roman" panose="02020603050405020304" pitchFamily="18" charset="0"/>
                </a:endParaRPr>
              </a:p>
              <a:p>
                <a:pPr marL="800100" lvl="1">
                  <a:lnSpc>
                    <a:spcPct val="107000"/>
                  </a:lnSpc>
                  <a:buFont typeface="Arial" panose="020B0604020202020204" pitchFamily="34" charset="0"/>
                  <a:buChar char="•"/>
                </a:pPr>
                <a:r>
                  <a:rPr lang="nl-BE" sz="1600" dirty="0">
                    <a:solidFill>
                      <a:schemeClr val="tx1"/>
                    </a:solidFill>
                    <a:effectLst/>
                    <a:latin typeface="Montserrat" pitchFamily="2" charset="-94"/>
                    <a:ea typeface="Calibri" panose="020F0502020204030204" pitchFamily="34" charset="0"/>
                    <a:cs typeface="Times New Roman" panose="02020603050405020304" pitchFamily="18" charset="0"/>
                  </a:rPr>
                  <a:t>OF-poort: f(</a:t>
                </a:r>
                <a:r>
                  <a:rPr lang="nl-BE" sz="1600" dirty="0" err="1">
                    <a:solidFill>
                      <a:schemeClr val="tx1"/>
                    </a:solidFill>
                    <a:effectLst/>
                    <a:latin typeface="Montserrat" pitchFamily="2" charset="-94"/>
                    <a:ea typeface="Calibri" panose="020F0502020204030204" pitchFamily="34" charset="0"/>
                    <a:cs typeface="Times New Roman" panose="02020603050405020304" pitchFamily="18" charset="0"/>
                  </a:rPr>
                  <a:t>x,y</a:t>
                </a:r>
                <a:r>
                  <a:rPr lang="nl-BE" sz="1600" dirty="0">
                    <a:solidFill>
                      <a:schemeClr val="tx1"/>
                    </a:solidFill>
                    <a:effectLst/>
                    <a:latin typeface="Montserrat" pitchFamily="2" charset="-94"/>
                    <a:ea typeface="Calibri" panose="020F0502020204030204" pitchFamily="34" charset="0"/>
                    <a:cs typeface="Times New Roman" panose="02020603050405020304" pitchFamily="18" charset="0"/>
                  </a:rPr>
                  <a:t>) = x + y</a:t>
                </a:r>
              </a:p>
              <a:p>
                <a:pPr marL="800100" lvl="1">
                  <a:lnSpc>
                    <a:spcPct val="107000"/>
                  </a:lnSpc>
                  <a:buFont typeface="Arial" panose="020B0604020202020204" pitchFamily="34" charset="0"/>
                  <a:buChar char="•"/>
                </a:pPr>
                <a:endParaRPr lang="nl-BE" sz="1600" dirty="0">
                  <a:solidFill>
                    <a:schemeClr val="tx1"/>
                  </a:solidFill>
                  <a:latin typeface="Montserrat" pitchFamily="2" charset="-94"/>
                  <a:ea typeface="Calibri" panose="020F0502020204030204" pitchFamily="34" charset="0"/>
                  <a:cs typeface="Times New Roman" panose="02020603050405020304" pitchFamily="18" charset="0"/>
                </a:endParaRPr>
              </a:p>
              <a:p>
                <a:pPr marL="800100" lvl="1">
                  <a:lnSpc>
                    <a:spcPct val="107000"/>
                  </a:lnSpc>
                  <a:buFont typeface="Arial" panose="020B0604020202020204" pitchFamily="34" charset="0"/>
                  <a:buChar char="•"/>
                </a:pPr>
                <a:endParaRPr lang="nl-BE" sz="1600" dirty="0">
                  <a:solidFill>
                    <a:schemeClr val="tx1"/>
                  </a:solidFill>
                  <a:effectLst/>
                  <a:latin typeface="Montserrat" pitchFamily="2" charset="-94"/>
                  <a:ea typeface="Calibri" panose="020F0502020204030204" pitchFamily="34" charset="0"/>
                  <a:cs typeface="Times New Roman" panose="02020603050405020304" pitchFamily="18" charset="0"/>
                </a:endParaRPr>
              </a:p>
              <a:p>
                <a:pPr marL="800100" lvl="1">
                  <a:lnSpc>
                    <a:spcPct val="107000"/>
                  </a:lnSpc>
                  <a:spcAft>
                    <a:spcPts val="800"/>
                  </a:spcAft>
                  <a:buFont typeface="Arial" panose="020B0604020202020204" pitchFamily="34" charset="0"/>
                  <a:buChar char="•"/>
                </a:pPr>
                <a:r>
                  <a:rPr lang="nl-BE" sz="1600" dirty="0">
                    <a:solidFill>
                      <a:schemeClr val="tx1"/>
                    </a:solidFill>
                    <a:effectLst/>
                    <a:latin typeface="Montserrat" pitchFamily="2" charset="-94"/>
                    <a:ea typeface="Calibri" panose="020F0502020204030204" pitchFamily="34" charset="0"/>
                    <a:cs typeface="Times New Roman" panose="02020603050405020304" pitchFamily="18" charset="0"/>
                  </a:rPr>
                  <a:t>XOR-poort: f(</a:t>
                </a:r>
                <a:r>
                  <a:rPr lang="nl-BE" sz="1600" dirty="0" err="1">
                    <a:solidFill>
                      <a:schemeClr val="tx1"/>
                    </a:solidFill>
                    <a:effectLst/>
                    <a:latin typeface="Montserrat" pitchFamily="2" charset="-94"/>
                    <a:ea typeface="Calibri" panose="020F0502020204030204" pitchFamily="34" charset="0"/>
                    <a:cs typeface="Times New Roman" panose="02020603050405020304" pitchFamily="18" charset="0"/>
                  </a:rPr>
                  <a:t>x,y</a:t>
                </a:r>
                <a:r>
                  <a:rPr lang="nl-BE" sz="1600" dirty="0">
                    <a:solidFill>
                      <a:schemeClr val="tx1"/>
                    </a:solidFill>
                    <a:effectLst/>
                    <a:latin typeface="Montserrat" pitchFamily="2" charset="-94"/>
                    <a:ea typeface="Calibri" panose="020F0502020204030204" pitchFamily="34" charset="0"/>
                    <a:cs typeface="Times New Roman" panose="02020603050405020304" pitchFamily="18" charset="0"/>
                  </a:rPr>
                  <a:t>) = </a:t>
                </a:r>
                <a14:m>
                  <m:oMath xmlns:m="http://schemas.openxmlformats.org/officeDocument/2006/math">
                    <m:acc>
                      <m:accPr>
                        <m:chr m:val="̅"/>
                        <m:ctrlPr>
                          <a:rPr lang="nl-BE" sz="16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accPr>
                      <m:e>
                        <m:r>
                          <m:rPr>
                            <m:nor/>
                          </m:rPr>
                          <a:rPr lang="nl-BE" sz="1600" b="0" i="0" smtClean="0">
                            <a:solidFill>
                              <a:schemeClr val="tx1"/>
                            </a:solidFill>
                            <a:effectLst/>
                            <a:latin typeface="Cambria Math" panose="02040503050406030204" pitchFamily="18" charset="0"/>
                            <a:ea typeface="Calibri" panose="020F0502020204030204" pitchFamily="34" charset="0"/>
                            <a:cs typeface="Calibri" panose="020F0502020204030204" pitchFamily="34" charset="0"/>
                          </a:rPr>
                          <m:t>x</m:t>
                        </m:r>
                      </m:e>
                    </m:acc>
                    <m:r>
                      <m:rPr>
                        <m:nor/>
                      </m:rPr>
                      <a:rPr lang="nl-BE" sz="1600">
                        <a:solidFill>
                          <a:schemeClr val="tx1"/>
                        </a:solidFill>
                        <a:effectLst/>
                        <a:latin typeface="Montserrat" pitchFamily="2" charset="-94"/>
                        <a:ea typeface="Calibri" panose="020F0502020204030204" pitchFamily="34" charset="0"/>
                        <a:cs typeface="Times New Roman" panose="02020603050405020304" pitchFamily="18" charset="0"/>
                      </a:rPr>
                      <m:t>.</m:t>
                    </m:r>
                    <m:r>
                      <m:rPr>
                        <m:nor/>
                      </m:rPr>
                      <a:rPr lang="nl-BE" sz="1600" b="0" i="0" smtClean="0">
                        <a:solidFill>
                          <a:schemeClr val="tx1"/>
                        </a:solidFill>
                        <a:effectLst/>
                        <a:latin typeface="Montserrat" pitchFamily="2" charset="-94"/>
                        <a:ea typeface="Calibri" panose="020F0502020204030204" pitchFamily="34" charset="0"/>
                        <a:cs typeface="Times New Roman" panose="02020603050405020304" pitchFamily="18" charset="0"/>
                      </a:rPr>
                      <m:t>y</m:t>
                    </m:r>
                    <m:r>
                      <m:rPr>
                        <m:nor/>
                      </m:rPr>
                      <a:rPr lang="nl-BE" sz="1600" b="0" i="0" smtClean="0">
                        <a:solidFill>
                          <a:schemeClr val="tx1"/>
                        </a:solidFill>
                        <a:effectLst/>
                        <a:latin typeface="Montserrat" pitchFamily="2" charset="-94"/>
                        <a:ea typeface="Calibri" panose="020F0502020204030204" pitchFamily="34" charset="0"/>
                        <a:cs typeface="Times New Roman" panose="02020603050405020304" pitchFamily="18" charset="0"/>
                      </a:rPr>
                      <m:t> + </m:t>
                    </m:r>
                    <m:r>
                      <m:rPr>
                        <m:nor/>
                      </m:rPr>
                      <a:rPr lang="nl-BE" sz="1600" b="0" i="0" smtClean="0">
                        <a:solidFill>
                          <a:schemeClr val="tx1"/>
                        </a:solidFill>
                        <a:effectLst/>
                        <a:latin typeface="Montserrat" pitchFamily="2" charset="-94"/>
                        <a:ea typeface="Calibri" panose="020F0502020204030204" pitchFamily="34" charset="0"/>
                        <a:cs typeface="Times New Roman" panose="02020603050405020304" pitchFamily="18" charset="0"/>
                      </a:rPr>
                      <m:t>x</m:t>
                    </m:r>
                    <m:r>
                      <m:rPr>
                        <m:nor/>
                      </m:rPr>
                      <a:rPr lang="nl-BE" sz="1600">
                        <a:solidFill>
                          <a:schemeClr val="tx1"/>
                        </a:solidFill>
                        <a:effectLst/>
                        <a:latin typeface="Montserrat" pitchFamily="2" charset="-94"/>
                        <a:ea typeface="Calibri" panose="020F0502020204030204" pitchFamily="34" charset="0"/>
                        <a:cs typeface="Times New Roman" panose="02020603050405020304" pitchFamily="18" charset="0"/>
                      </a:rPr>
                      <m:t>.</m:t>
                    </m:r>
                    <m:acc>
                      <m:accPr>
                        <m:chr m:val="̅"/>
                        <m:ctrlPr>
                          <a:rPr lang="nl-BE" sz="16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accPr>
                      <m:e>
                        <m:r>
                          <m:rPr>
                            <m:nor/>
                          </m:rPr>
                          <a:rPr lang="nl-BE" sz="1600" b="0" i="0" smtClean="0">
                            <a:solidFill>
                              <a:schemeClr val="tx1"/>
                            </a:solidFill>
                            <a:effectLst/>
                            <a:latin typeface="Cambria Math" panose="02040503050406030204" pitchFamily="18" charset="0"/>
                            <a:ea typeface="Calibri" panose="020F0502020204030204" pitchFamily="34" charset="0"/>
                            <a:cs typeface="Calibri" panose="020F0502020204030204" pitchFamily="34" charset="0"/>
                          </a:rPr>
                          <m:t>y</m:t>
                        </m:r>
                      </m:e>
                    </m:acc>
                  </m:oMath>
                </a14:m>
                <a:endParaRPr lang="nl-BE" sz="1600" dirty="0">
                  <a:solidFill>
                    <a:schemeClr val="tx1"/>
                  </a:solidFill>
                  <a:effectLst/>
                  <a:latin typeface="Montserrat" pitchFamily="2" charset="-94"/>
                  <a:ea typeface="Calibri" panose="020F0502020204030204" pitchFamily="34" charset="0"/>
                  <a:cs typeface="Times New Roman" panose="02020603050405020304" pitchFamily="18" charset="0"/>
                </a:endParaRPr>
              </a:p>
            </p:txBody>
          </p:sp>
        </mc:Choice>
        <mc:Fallback xmlns="">
          <p:sp>
            <p:nvSpPr>
              <p:cNvPr id="11" name="Subtitle 2"/>
              <p:cNvSpPr txBox="1">
                <a:spLocks noRot="1" noChangeAspect="1" noMove="1" noResize="1" noEditPoints="1" noAdjustHandles="1" noChangeArrowheads="1" noChangeShapeType="1" noTextEdit="1"/>
              </p:cNvSpPr>
              <p:nvPr/>
            </p:nvSpPr>
            <p:spPr>
              <a:xfrm>
                <a:off x="0" y="838406"/>
                <a:ext cx="8964884" cy="4305094"/>
              </a:xfrm>
              <a:prstGeom prst="rect">
                <a:avLst/>
              </a:prstGeom>
              <a:blipFill>
                <a:blip r:embed="rId3"/>
                <a:stretch>
                  <a:fillRect t="-708"/>
                </a:stretch>
              </a:blipFill>
            </p:spPr>
            <p:txBody>
              <a:bodyPr/>
              <a:lstStyle/>
              <a:p>
                <a:r>
                  <a:rPr lang="nl-BE">
                    <a:noFill/>
                  </a:rPr>
                  <a:t> </a:t>
                </a:r>
              </a:p>
            </p:txBody>
          </p:sp>
        </mc:Fallback>
      </mc:AlternateContent>
      <p:pic>
        <p:nvPicPr>
          <p:cNvPr id="2" name="Picture 5">
            <a:extLst>
              <a:ext uri="{FF2B5EF4-FFF2-40B4-BE49-F238E27FC236}">
                <a16:creationId xmlns:a16="http://schemas.microsoft.com/office/drawing/2014/main" id="{9CEB7830-6D4C-32B0-A879-0229C28A2EEA}"/>
              </a:ext>
            </a:extLst>
          </p:cNvPr>
          <p:cNvPicPr>
            <a:picLocks noChangeAspect="1" noChangeArrowheads="1"/>
          </p:cNvPicPr>
          <p:nvPr/>
        </p:nvPicPr>
        <p:blipFill rotWithShape="1">
          <a:blip r:embed="rId4" cstate="print"/>
          <a:srcRect t="21787" b="21587"/>
          <a:stretch/>
        </p:blipFill>
        <p:spPr bwMode="auto">
          <a:xfrm>
            <a:off x="4357962" y="1400229"/>
            <a:ext cx="2029353" cy="554943"/>
          </a:xfrm>
          <a:prstGeom prst="rect">
            <a:avLst/>
          </a:prstGeom>
          <a:noFill/>
          <a:ln w="9525">
            <a:noFill/>
            <a:miter lim="800000"/>
            <a:headEnd/>
            <a:tailEnd/>
          </a:ln>
        </p:spPr>
      </p:pic>
      <p:sp>
        <p:nvSpPr>
          <p:cNvPr id="4" name="Tekstvak 3">
            <a:extLst>
              <a:ext uri="{FF2B5EF4-FFF2-40B4-BE49-F238E27FC236}">
                <a16:creationId xmlns:a16="http://schemas.microsoft.com/office/drawing/2014/main" id="{329BBC1D-9A1B-6721-3B75-7211B4D2A14A}"/>
              </a:ext>
            </a:extLst>
          </p:cNvPr>
          <p:cNvSpPr txBox="1"/>
          <p:nvPr/>
        </p:nvSpPr>
        <p:spPr>
          <a:xfrm>
            <a:off x="4061014" y="1425388"/>
            <a:ext cx="240721" cy="381348"/>
          </a:xfrm>
          <a:prstGeom prst="rect">
            <a:avLst/>
          </a:prstGeom>
          <a:solidFill>
            <a:srgbClr val="F6F6F6"/>
          </a:solidFill>
        </p:spPr>
        <p:txBody>
          <a:bodyPr wrap="square" rtlCol="0">
            <a:spAutoFit/>
          </a:bodyPr>
          <a:lstStyle/>
          <a:p>
            <a:r>
              <a:rPr lang="nl-BE" dirty="0"/>
              <a:t>x</a:t>
            </a:r>
          </a:p>
        </p:txBody>
      </p:sp>
      <p:sp>
        <p:nvSpPr>
          <p:cNvPr id="5" name="Tekstvak 4">
            <a:extLst>
              <a:ext uri="{FF2B5EF4-FFF2-40B4-BE49-F238E27FC236}">
                <a16:creationId xmlns:a16="http://schemas.microsoft.com/office/drawing/2014/main" id="{26A98349-67E3-1257-11A5-DC2B7BA6134A}"/>
              </a:ext>
            </a:extLst>
          </p:cNvPr>
          <p:cNvSpPr txBox="1"/>
          <p:nvPr/>
        </p:nvSpPr>
        <p:spPr>
          <a:xfrm>
            <a:off x="4087906" y="2160494"/>
            <a:ext cx="293413" cy="800219"/>
          </a:xfrm>
          <a:prstGeom prst="rect">
            <a:avLst/>
          </a:prstGeom>
          <a:solidFill>
            <a:srgbClr val="F6F6F6"/>
          </a:solidFill>
        </p:spPr>
        <p:txBody>
          <a:bodyPr wrap="square" rtlCol="0">
            <a:spAutoFit/>
          </a:bodyPr>
          <a:lstStyle/>
          <a:p>
            <a:r>
              <a:rPr lang="nl-BE" dirty="0"/>
              <a:t>x</a:t>
            </a:r>
            <a:endParaRPr lang="nl-BE" sz="1000" dirty="0"/>
          </a:p>
          <a:p>
            <a:pPr algn="r"/>
            <a:br>
              <a:rPr lang="nl-BE" sz="1000" dirty="0"/>
            </a:br>
            <a:r>
              <a:rPr lang="nl-BE" dirty="0"/>
              <a:t>y</a:t>
            </a:r>
          </a:p>
        </p:txBody>
      </p:sp>
      <mc:AlternateContent xmlns:mc="http://schemas.openxmlformats.org/markup-compatibility/2006" xmlns:a14="http://schemas.microsoft.com/office/drawing/2010/main">
        <mc:Choice Requires="a14">
          <p:sp>
            <p:nvSpPr>
              <p:cNvPr id="6" name="Tekstvak 5">
                <a:extLst>
                  <a:ext uri="{FF2B5EF4-FFF2-40B4-BE49-F238E27FC236}">
                    <a16:creationId xmlns:a16="http://schemas.microsoft.com/office/drawing/2014/main" id="{D2F01E4F-5D40-B6A2-76C8-B406A068E4AA}"/>
                  </a:ext>
                </a:extLst>
              </p:cNvPr>
              <p:cNvSpPr txBox="1"/>
              <p:nvPr/>
            </p:nvSpPr>
            <p:spPr>
              <a:xfrm>
                <a:off x="6541088" y="1448879"/>
                <a:ext cx="1041397" cy="369332"/>
              </a:xfrm>
              <a:prstGeom prst="rect">
                <a:avLst/>
              </a:prstGeom>
              <a:solidFill>
                <a:srgbClr val="F6F6F6"/>
              </a:solidFill>
            </p:spPr>
            <p:txBody>
              <a:bodyPr wrap="square" rtlCol="0">
                <a:spAutoFit/>
              </a:bodyPr>
              <a:lstStyle/>
              <a:p>
                <a:r>
                  <a:rPr lang="nl-BE" sz="1800" dirty="0">
                    <a:solidFill>
                      <a:schemeClr val="tx1"/>
                    </a:solidFill>
                    <a:effectLst/>
                    <a:latin typeface="Montserrat" pitchFamily="2" charset="-94"/>
                    <a:ea typeface="Calibri" panose="020F0502020204030204" pitchFamily="34" charset="0"/>
                    <a:cs typeface="Times New Roman" panose="02020603050405020304" pitchFamily="18" charset="0"/>
                  </a:rPr>
                  <a:t>f(x) = </a:t>
                </a:r>
                <a14:m>
                  <m:oMath xmlns:m="http://schemas.openxmlformats.org/officeDocument/2006/math">
                    <m:acc>
                      <m:accPr>
                        <m:chr m:val="̅"/>
                        <m:ctrlPr>
                          <a:rPr lang="nl-BE" sz="18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accPr>
                      <m:e>
                        <m:r>
                          <m:rPr>
                            <m:nor/>
                          </m:rPr>
                          <a:rPr lang="nl-BE" sz="1800" b="0" i="0" smtClean="0">
                            <a:solidFill>
                              <a:schemeClr val="tx1"/>
                            </a:solidFill>
                            <a:effectLst/>
                            <a:latin typeface="Montserrat" pitchFamily="2" charset="-94"/>
                            <a:ea typeface="Calibri" panose="020F0502020204030204" pitchFamily="34" charset="0"/>
                            <a:cs typeface="Calibri" panose="020F0502020204030204" pitchFamily="34" charset="0"/>
                          </a:rPr>
                          <m:t>x</m:t>
                        </m:r>
                      </m:e>
                    </m:acc>
                  </m:oMath>
                </a14:m>
                <a:endParaRPr lang="nl-BE" dirty="0"/>
              </a:p>
            </p:txBody>
          </p:sp>
        </mc:Choice>
        <mc:Fallback xmlns="">
          <p:sp>
            <p:nvSpPr>
              <p:cNvPr id="6" name="Tekstvak 5">
                <a:extLst>
                  <a:ext uri="{FF2B5EF4-FFF2-40B4-BE49-F238E27FC236}">
                    <a16:creationId xmlns:a16="http://schemas.microsoft.com/office/drawing/2014/main" id="{D2F01E4F-5D40-B6A2-76C8-B406A068E4AA}"/>
                  </a:ext>
                </a:extLst>
              </p:cNvPr>
              <p:cNvSpPr txBox="1">
                <a:spLocks noRot="1" noChangeAspect="1" noMove="1" noResize="1" noEditPoints="1" noAdjustHandles="1" noChangeArrowheads="1" noChangeShapeType="1" noTextEdit="1"/>
              </p:cNvSpPr>
              <p:nvPr/>
            </p:nvSpPr>
            <p:spPr>
              <a:xfrm>
                <a:off x="6541088" y="1448879"/>
                <a:ext cx="1041397" cy="369332"/>
              </a:xfrm>
              <a:prstGeom prst="rect">
                <a:avLst/>
              </a:prstGeom>
              <a:blipFill>
                <a:blip r:embed="rId5"/>
                <a:stretch>
                  <a:fillRect l="-4678" t="-8333" r="-10526" b="-28333"/>
                </a:stretch>
              </a:blipFill>
            </p:spPr>
            <p:txBody>
              <a:bodyPr/>
              <a:lstStyle/>
              <a:p>
                <a:r>
                  <a:rPr lang="nl-BE">
                    <a:noFill/>
                  </a:rPr>
                  <a:t> </a:t>
                </a:r>
              </a:p>
            </p:txBody>
          </p:sp>
        </mc:Fallback>
      </mc:AlternateContent>
      <p:pic>
        <p:nvPicPr>
          <p:cNvPr id="7" name="Picture 6">
            <a:extLst>
              <a:ext uri="{FF2B5EF4-FFF2-40B4-BE49-F238E27FC236}">
                <a16:creationId xmlns:a16="http://schemas.microsoft.com/office/drawing/2014/main" id="{4EA6C1BF-076F-B76F-0A7A-512933EE493D}"/>
              </a:ext>
            </a:extLst>
          </p:cNvPr>
          <p:cNvPicPr>
            <a:picLocks noChangeAspect="1" noChangeArrowheads="1"/>
          </p:cNvPicPr>
          <p:nvPr/>
        </p:nvPicPr>
        <p:blipFill>
          <a:blip r:embed="rId6" cstate="print"/>
          <a:srcRect l="17365" t="25327" r="14301" b="25327"/>
          <a:stretch>
            <a:fillRect/>
          </a:stretch>
        </p:blipFill>
        <p:spPr bwMode="auto">
          <a:xfrm>
            <a:off x="4342847" y="2127177"/>
            <a:ext cx="2219318" cy="840398"/>
          </a:xfrm>
          <a:prstGeom prst="rect">
            <a:avLst/>
          </a:prstGeom>
          <a:noFill/>
          <a:ln w="9525">
            <a:noFill/>
            <a:miter lim="800000"/>
            <a:headEnd/>
            <a:tailEnd/>
          </a:ln>
        </p:spPr>
      </p:pic>
      <p:pic>
        <p:nvPicPr>
          <p:cNvPr id="10" name="Picture 2">
            <a:extLst>
              <a:ext uri="{FF2B5EF4-FFF2-40B4-BE49-F238E27FC236}">
                <a16:creationId xmlns:a16="http://schemas.microsoft.com/office/drawing/2014/main" id="{7A96AC30-0AA9-B564-066C-F7A24D972443}"/>
              </a:ext>
            </a:extLst>
          </p:cNvPr>
          <p:cNvPicPr>
            <a:picLocks noChangeAspect="1" noChangeArrowheads="1"/>
          </p:cNvPicPr>
          <p:nvPr/>
        </p:nvPicPr>
        <p:blipFill rotWithShape="1">
          <a:blip r:embed="rId7" cstate="print"/>
          <a:srcRect l="15508" r="4373"/>
          <a:stretch/>
        </p:blipFill>
        <p:spPr bwMode="auto">
          <a:xfrm>
            <a:off x="4357962" y="3139579"/>
            <a:ext cx="2219318" cy="1036519"/>
          </a:xfrm>
          <a:prstGeom prst="rect">
            <a:avLst/>
          </a:prstGeom>
          <a:noFill/>
          <a:ln w="9525">
            <a:noFill/>
            <a:miter lim="800000"/>
            <a:headEnd/>
            <a:tailEnd/>
          </a:ln>
        </p:spPr>
      </p:pic>
      <p:pic>
        <p:nvPicPr>
          <p:cNvPr id="12" name="Picture 3">
            <a:extLst>
              <a:ext uri="{FF2B5EF4-FFF2-40B4-BE49-F238E27FC236}">
                <a16:creationId xmlns:a16="http://schemas.microsoft.com/office/drawing/2014/main" id="{FAE07750-B55D-3B1A-9166-D3F917CD2F88}"/>
              </a:ext>
            </a:extLst>
          </p:cNvPr>
          <p:cNvPicPr>
            <a:picLocks noChangeAspect="1" noChangeArrowheads="1"/>
          </p:cNvPicPr>
          <p:nvPr/>
        </p:nvPicPr>
        <p:blipFill rotWithShape="1">
          <a:blip r:embed="rId8" cstate="print"/>
          <a:srcRect l="8547" r="3908"/>
          <a:stretch/>
        </p:blipFill>
        <p:spPr bwMode="auto">
          <a:xfrm>
            <a:off x="4342847" y="4226326"/>
            <a:ext cx="2234433" cy="823453"/>
          </a:xfrm>
          <a:prstGeom prst="rect">
            <a:avLst/>
          </a:prstGeom>
          <a:noFill/>
          <a:ln w="9525">
            <a:noFill/>
            <a:miter lim="800000"/>
            <a:headEnd/>
            <a:tailEnd/>
          </a:ln>
        </p:spPr>
      </p:pic>
      <p:sp>
        <p:nvSpPr>
          <p:cNvPr id="13" name="Tekstvak 12">
            <a:extLst>
              <a:ext uri="{FF2B5EF4-FFF2-40B4-BE49-F238E27FC236}">
                <a16:creationId xmlns:a16="http://schemas.microsoft.com/office/drawing/2014/main" id="{CC51B043-41E1-F967-BCBC-F8EF65447F30}"/>
              </a:ext>
            </a:extLst>
          </p:cNvPr>
          <p:cNvSpPr txBox="1"/>
          <p:nvPr/>
        </p:nvSpPr>
        <p:spPr>
          <a:xfrm>
            <a:off x="4078626" y="3254203"/>
            <a:ext cx="300076" cy="800219"/>
          </a:xfrm>
          <a:prstGeom prst="rect">
            <a:avLst/>
          </a:prstGeom>
          <a:solidFill>
            <a:srgbClr val="F6F6F6"/>
          </a:solidFill>
        </p:spPr>
        <p:txBody>
          <a:bodyPr wrap="square" rtlCol="0">
            <a:spAutoFit/>
          </a:bodyPr>
          <a:lstStyle/>
          <a:p>
            <a:r>
              <a:rPr lang="nl-BE" dirty="0"/>
              <a:t>x</a:t>
            </a:r>
          </a:p>
          <a:p>
            <a:endParaRPr lang="nl-BE" sz="1000" dirty="0"/>
          </a:p>
          <a:p>
            <a:r>
              <a:rPr lang="nl-BE" dirty="0"/>
              <a:t>y</a:t>
            </a:r>
          </a:p>
        </p:txBody>
      </p:sp>
      <p:sp>
        <p:nvSpPr>
          <p:cNvPr id="16" name="Tekstvak 15">
            <a:extLst>
              <a:ext uri="{FF2B5EF4-FFF2-40B4-BE49-F238E27FC236}">
                <a16:creationId xmlns:a16="http://schemas.microsoft.com/office/drawing/2014/main" id="{4BF1D5EC-792A-06C3-184F-54EECB239A9A}"/>
              </a:ext>
            </a:extLst>
          </p:cNvPr>
          <p:cNvSpPr txBox="1"/>
          <p:nvPr/>
        </p:nvSpPr>
        <p:spPr>
          <a:xfrm>
            <a:off x="4087596" y="4213433"/>
            <a:ext cx="300076" cy="769441"/>
          </a:xfrm>
          <a:prstGeom prst="rect">
            <a:avLst/>
          </a:prstGeom>
          <a:solidFill>
            <a:srgbClr val="F6F6F6"/>
          </a:solidFill>
        </p:spPr>
        <p:txBody>
          <a:bodyPr wrap="square" rtlCol="0">
            <a:spAutoFit/>
          </a:bodyPr>
          <a:lstStyle/>
          <a:p>
            <a:r>
              <a:rPr lang="nl-BE" dirty="0"/>
              <a:t>x</a:t>
            </a:r>
          </a:p>
          <a:p>
            <a:endParaRPr lang="nl-BE" sz="800" dirty="0"/>
          </a:p>
          <a:p>
            <a:r>
              <a:rPr lang="nl-BE" dirty="0"/>
              <a:t>y</a:t>
            </a:r>
          </a:p>
        </p:txBody>
      </p:sp>
      <p:sp>
        <p:nvSpPr>
          <p:cNvPr id="17" name="Tekstvak 16">
            <a:extLst>
              <a:ext uri="{FF2B5EF4-FFF2-40B4-BE49-F238E27FC236}">
                <a16:creationId xmlns:a16="http://schemas.microsoft.com/office/drawing/2014/main" id="{41222AD5-0900-6C0D-1D34-2FCC4DF31331}"/>
              </a:ext>
            </a:extLst>
          </p:cNvPr>
          <p:cNvSpPr txBox="1"/>
          <p:nvPr/>
        </p:nvSpPr>
        <p:spPr>
          <a:xfrm>
            <a:off x="6512947" y="2356964"/>
            <a:ext cx="1734582" cy="369332"/>
          </a:xfrm>
          <a:prstGeom prst="rect">
            <a:avLst/>
          </a:prstGeom>
          <a:solidFill>
            <a:srgbClr val="F6F6F6"/>
          </a:solidFill>
        </p:spPr>
        <p:txBody>
          <a:bodyPr wrap="square" rtlCol="0">
            <a:spAutoFit/>
          </a:bodyPr>
          <a:lstStyle/>
          <a:p>
            <a:r>
              <a:rPr lang="nl-BE" sz="1800" dirty="0">
                <a:solidFill>
                  <a:schemeClr val="tx1"/>
                </a:solidFill>
                <a:effectLst/>
                <a:latin typeface="Montserrat" pitchFamily="2" charset="-94"/>
                <a:ea typeface="Calibri" panose="020F0502020204030204" pitchFamily="34" charset="0"/>
                <a:cs typeface="Times New Roman" panose="02020603050405020304" pitchFamily="18" charset="0"/>
              </a:rPr>
              <a:t>f(</a:t>
            </a:r>
            <a:r>
              <a:rPr lang="nl-BE" sz="1800" dirty="0" err="1">
                <a:solidFill>
                  <a:schemeClr val="tx1"/>
                </a:solidFill>
                <a:effectLst/>
                <a:latin typeface="Montserrat" pitchFamily="2" charset="-94"/>
                <a:ea typeface="Calibri" panose="020F0502020204030204" pitchFamily="34" charset="0"/>
                <a:cs typeface="Times New Roman" panose="02020603050405020304" pitchFamily="18" charset="0"/>
              </a:rPr>
              <a:t>x,y</a:t>
            </a:r>
            <a:r>
              <a:rPr lang="nl-BE" sz="1800" dirty="0">
                <a:solidFill>
                  <a:schemeClr val="tx1"/>
                </a:solidFill>
                <a:effectLst/>
                <a:latin typeface="Montserrat" pitchFamily="2" charset="-94"/>
                <a:ea typeface="Calibri" panose="020F0502020204030204" pitchFamily="34" charset="0"/>
                <a:cs typeface="Times New Roman" panose="02020603050405020304" pitchFamily="18" charset="0"/>
              </a:rPr>
              <a:t>) = </a:t>
            </a:r>
            <a:r>
              <a:rPr lang="nl-BE" sz="1800" dirty="0" err="1">
                <a:solidFill>
                  <a:schemeClr val="tx1"/>
                </a:solidFill>
                <a:effectLst/>
                <a:latin typeface="Montserrat" pitchFamily="2" charset="-94"/>
                <a:ea typeface="Calibri" panose="020F0502020204030204" pitchFamily="34" charset="0"/>
                <a:cs typeface="Times New Roman" panose="02020603050405020304" pitchFamily="18" charset="0"/>
              </a:rPr>
              <a:t>x.y</a:t>
            </a:r>
            <a:endParaRPr lang="nl-BE" dirty="0"/>
          </a:p>
        </p:txBody>
      </p:sp>
      <p:sp>
        <p:nvSpPr>
          <p:cNvPr id="18" name="Tekstvak 17">
            <a:extLst>
              <a:ext uri="{FF2B5EF4-FFF2-40B4-BE49-F238E27FC236}">
                <a16:creationId xmlns:a16="http://schemas.microsoft.com/office/drawing/2014/main" id="{F9ACFDA8-3797-1EA7-E8BA-D2D5135AE084}"/>
              </a:ext>
            </a:extLst>
          </p:cNvPr>
          <p:cNvSpPr txBox="1"/>
          <p:nvPr/>
        </p:nvSpPr>
        <p:spPr>
          <a:xfrm>
            <a:off x="6593627" y="3450663"/>
            <a:ext cx="1734582" cy="369332"/>
          </a:xfrm>
          <a:prstGeom prst="rect">
            <a:avLst/>
          </a:prstGeom>
          <a:solidFill>
            <a:srgbClr val="F6F6F6"/>
          </a:solidFill>
        </p:spPr>
        <p:txBody>
          <a:bodyPr wrap="square" rtlCol="0">
            <a:spAutoFit/>
          </a:bodyPr>
          <a:lstStyle/>
          <a:p>
            <a:r>
              <a:rPr lang="nl-BE" sz="1800" dirty="0">
                <a:solidFill>
                  <a:schemeClr val="tx1"/>
                </a:solidFill>
                <a:effectLst/>
                <a:latin typeface="Montserrat" pitchFamily="2" charset="-94"/>
                <a:ea typeface="Calibri" panose="020F0502020204030204" pitchFamily="34" charset="0"/>
                <a:cs typeface="Times New Roman" panose="02020603050405020304" pitchFamily="18" charset="0"/>
              </a:rPr>
              <a:t>f(</a:t>
            </a:r>
            <a:r>
              <a:rPr lang="nl-BE" sz="1800" dirty="0" err="1">
                <a:solidFill>
                  <a:schemeClr val="tx1"/>
                </a:solidFill>
                <a:effectLst/>
                <a:latin typeface="Montserrat" pitchFamily="2" charset="-94"/>
                <a:ea typeface="Calibri" panose="020F0502020204030204" pitchFamily="34" charset="0"/>
                <a:cs typeface="Times New Roman" panose="02020603050405020304" pitchFamily="18" charset="0"/>
              </a:rPr>
              <a:t>x,y</a:t>
            </a:r>
            <a:r>
              <a:rPr lang="nl-BE" sz="1800" dirty="0">
                <a:solidFill>
                  <a:schemeClr val="tx1"/>
                </a:solidFill>
                <a:effectLst/>
                <a:latin typeface="Montserrat" pitchFamily="2" charset="-94"/>
                <a:ea typeface="Calibri" panose="020F0502020204030204" pitchFamily="34" charset="0"/>
                <a:cs typeface="Times New Roman" panose="02020603050405020304" pitchFamily="18" charset="0"/>
              </a:rPr>
              <a:t>) = x + y</a:t>
            </a:r>
            <a:endParaRPr lang="nl-BE" dirty="0"/>
          </a:p>
        </p:txBody>
      </p:sp>
      <mc:AlternateContent xmlns:mc="http://schemas.openxmlformats.org/markup-compatibility/2006">
        <mc:Choice xmlns:a14="http://schemas.microsoft.com/office/drawing/2010/main" Requires="a14">
          <p:sp>
            <p:nvSpPr>
              <p:cNvPr id="19" name="Tekstvak 18">
                <a:extLst>
                  <a:ext uri="{FF2B5EF4-FFF2-40B4-BE49-F238E27FC236}">
                    <a16:creationId xmlns:a16="http://schemas.microsoft.com/office/drawing/2014/main" id="{1F65D00C-4020-5E93-C65A-B1CA8DBF1AFD}"/>
                  </a:ext>
                </a:extLst>
              </p:cNvPr>
              <p:cNvSpPr txBox="1"/>
              <p:nvPr/>
            </p:nvSpPr>
            <p:spPr>
              <a:xfrm>
                <a:off x="6629487" y="4356094"/>
                <a:ext cx="2234432" cy="369332"/>
              </a:xfrm>
              <a:prstGeom prst="rect">
                <a:avLst/>
              </a:prstGeom>
              <a:solidFill>
                <a:srgbClr val="F6F6F6"/>
              </a:solidFill>
            </p:spPr>
            <p:txBody>
              <a:bodyPr wrap="square" rtlCol="0">
                <a:spAutoFit/>
              </a:bodyPr>
              <a:lstStyle/>
              <a:p>
                <a:r>
                  <a:rPr lang="nl-BE" sz="1800" dirty="0">
                    <a:solidFill>
                      <a:schemeClr val="tx1"/>
                    </a:solidFill>
                    <a:effectLst/>
                    <a:latin typeface="Montserrat" pitchFamily="2" charset="-94"/>
                    <a:ea typeface="Calibri" panose="020F0502020204030204" pitchFamily="34" charset="0"/>
                    <a:cs typeface="Times New Roman" panose="02020603050405020304" pitchFamily="18" charset="0"/>
                  </a:rPr>
                  <a:t>f(</a:t>
                </a:r>
                <a:r>
                  <a:rPr lang="nl-BE" sz="1800" dirty="0" err="1">
                    <a:solidFill>
                      <a:schemeClr val="tx1"/>
                    </a:solidFill>
                    <a:effectLst/>
                    <a:latin typeface="Montserrat" pitchFamily="2" charset="-94"/>
                    <a:ea typeface="Calibri" panose="020F0502020204030204" pitchFamily="34" charset="0"/>
                    <a:cs typeface="Times New Roman" panose="02020603050405020304" pitchFamily="18" charset="0"/>
                  </a:rPr>
                  <a:t>x,y</a:t>
                </a:r>
                <a:r>
                  <a:rPr lang="nl-BE" sz="1800" dirty="0">
                    <a:solidFill>
                      <a:schemeClr val="tx1"/>
                    </a:solidFill>
                    <a:effectLst/>
                    <a:latin typeface="Montserrat" pitchFamily="2" charset="-94"/>
                    <a:ea typeface="Calibri" panose="020F0502020204030204" pitchFamily="34" charset="0"/>
                    <a:cs typeface="Times New Roman" panose="02020603050405020304" pitchFamily="18" charset="0"/>
                  </a:rPr>
                  <a:t>) = </a:t>
                </a:r>
                <a14:m>
                  <m:oMath xmlns:m="http://schemas.openxmlformats.org/officeDocument/2006/math">
                    <m:acc>
                      <m:accPr>
                        <m:chr m:val="̅"/>
                        <m:ctrlPr>
                          <a:rPr lang="nl-BE" sz="18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accPr>
                      <m:e>
                        <m:r>
                          <m:rPr>
                            <m:nor/>
                          </m:rPr>
                          <a:rPr lang="nl-BE" sz="1800" b="0" i="0" smtClean="0">
                            <a:solidFill>
                              <a:schemeClr val="tx1"/>
                            </a:solidFill>
                            <a:effectLst/>
                            <a:latin typeface="Calibri" panose="020F0502020204030204" pitchFamily="34" charset="0"/>
                            <a:ea typeface="Calibri" panose="020F0502020204030204" pitchFamily="34" charset="0"/>
                            <a:cs typeface="Calibri" panose="020F0502020204030204" pitchFamily="34" charset="0"/>
                          </a:rPr>
                          <m:t>x</m:t>
                        </m:r>
                      </m:e>
                    </m:acc>
                    <m:r>
                      <m:rPr>
                        <m:nor/>
                      </m:rPr>
                      <a:rPr lang="nl-BE" sz="1800">
                        <a:solidFill>
                          <a:schemeClr val="tx1"/>
                        </a:solidFill>
                        <a:effectLst/>
                        <a:latin typeface="Calibri" panose="020F0502020204030204" pitchFamily="34" charset="0"/>
                        <a:ea typeface="Calibri" panose="020F0502020204030204" pitchFamily="34" charset="0"/>
                        <a:cs typeface="Calibri" panose="020F0502020204030204" pitchFamily="34" charset="0"/>
                      </a:rPr>
                      <m:t>.</m:t>
                    </m:r>
                    <m:r>
                      <m:rPr>
                        <m:nor/>
                      </m:rPr>
                      <a:rPr lang="nl-BE" sz="1800" b="0" i="0" smtClean="0">
                        <a:solidFill>
                          <a:schemeClr val="tx1"/>
                        </a:solidFill>
                        <a:effectLst/>
                        <a:latin typeface="Calibri" panose="020F0502020204030204" pitchFamily="34" charset="0"/>
                        <a:ea typeface="Calibri" panose="020F0502020204030204" pitchFamily="34" charset="0"/>
                        <a:cs typeface="Calibri" panose="020F0502020204030204" pitchFamily="34" charset="0"/>
                      </a:rPr>
                      <m:t>y</m:t>
                    </m:r>
                    <m:r>
                      <m:rPr>
                        <m:nor/>
                      </m:rPr>
                      <a:rPr lang="nl-BE" sz="1800" b="0" i="0" smtClean="0">
                        <a:solidFill>
                          <a:schemeClr val="tx1"/>
                        </a:solidFill>
                        <a:effectLst/>
                        <a:latin typeface="Calibri" panose="020F0502020204030204" pitchFamily="34" charset="0"/>
                        <a:ea typeface="Calibri" panose="020F0502020204030204" pitchFamily="34" charset="0"/>
                        <a:cs typeface="Calibri" panose="020F0502020204030204" pitchFamily="34" charset="0"/>
                      </a:rPr>
                      <m:t> + </m:t>
                    </m:r>
                    <m:r>
                      <m:rPr>
                        <m:nor/>
                      </m:rPr>
                      <a:rPr lang="nl-BE" sz="1800" b="0" i="0" smtClean="0">
                        <a:solidFill>
                          <a:schemeClr val="tx1"/>
                        </a:solidFill>
                        <a:effectLst/>
                        <a:latin typeface="Calibri" panose="020F0502020204030204" pitchFamily="34" charset="0"/>
                        <a:ea typeface="Calibri" panose="020F0502020204030204" pitchFamily="34" charset="0"/>
                        <a:cs typeface="Calibri" panose="020F0502020204030204" pitchFamily="34" charset="0"/>
                      </a:rPr>
                      <m:t>x</m:t>
                    </m:r>
                    <m:r>
                      <m:rPr>
                        <m:nor/>
                      </m:rPr>
                      <a:rPr lang="nl-BE" sz="1800">
                        <a:solidFill>
                          <a:schemeClr val="tx1"/>
                        </a:solidFill>
                        <a:effectLst/>
                        <a:latin typeface="Calibri" panose="020F0502020204030204" pitchFamily="34" charset="0"/>
                        <a:ea typeface="Calibri" panose="020F0502020204030204" pitchFamily="34" charset="0"/>
                        <a:cs typeface="Calibri" panose="020F0502020204030204" pitchFamily="34" charset="0"/>
                      </a:rPr>
                      <m:t>.</m:t>
                    </m:r>
                    <m:acc>
                      <m:accPr>
                        <m:chr m:val="̅"/>
                        <m:ctrlPr>
                          <a:rPr lang="nl-BE" sz="18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accPr>
                      <m:e>
                        <m:r>
                          <m:rPr>
                            <m:nor/>
                          </m:rPr>
                          <a:rPr lang="nl-BE" sz="1800" b="0" i="0" smtClean="0">
                            <a:solidFill>
                              <a:schemeClr val="tx1"/>
                            </a:solidFill>
                            <a:effectLst/>
                            <a:latin typeface="Calibri" panose="020F0502020204030204" pitchFamily="34" charset="0"/>
                            <a:ea typeface="Calibri" panose="020F0502020204030204" pitchFamily="34" charset="0"/>
                            <a:cs typeface="Calibri" panose="020F0502020204030204" pitchFamily="34" charset="0"/>
                          </a:rPr>
                          <m:t>y</m:t>
                        </m:r>
                      </m:e>
                    </m:acc>
                  </m:oMath>
                </a14:m>
                <a:endParaRPr lang="nl-BE"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19" name="Tekstvak 18">
                <a:extLst>
                  <a:ext uri="{FF2B5EF4-FFF2-40B4-BE49-F238E27FC236}">
                    <a16:creationId xmlns:a16="http://schemas.microsoft.com/office/drawing/2014/main" id="{1F65D00C-4020-5E93-C65A-B1CA8DBF1AFD}"/>
                  </a:ext>
                </a:extLst>
              </p:cNvPr>
              <p:cNvSpPr txBox="1">
                <a:spLocks noRot="1" noChangeAspect="1" noMove="1" noResize="1" noEditPoints="1" noAdjustHandles="1" noChangeArrowheads="1" noChangeShapeType="1" noTextEdit="1"/>
              </p:cNvSpPr>
              <p:nvPr/>
            </p:nvSpPr>
            <p:spPr>
              <a:xfrm>
                <a:off x="6629487" y="4356094"/>
                <a:ext cx="2234432" cy="369332"/>
              </a:xfrm>
              <a:prstGeom prst="rect">
                <a:avLst/>
              </a:prstGeom>
              <a:blipFill>
                <a:blip r:embed="rId9"/>
                <a:stretch>
                  <a:fillRect l="-2459" t="-10000" b="-26667"/>
                </a:stretch>
              </a:blipFill>
            </p:spPr>
            <p:txBody>
              <a:bodyPr/>
              <a:lstStyle/>
              <a:p>
                <a:r>
                  <a:rPr lang="nl-BE">
                    <a:noFill/>
                  </a:rPr>
                  <a:t> </a:t>
                </a:r>
              </a:p>
            </p:txBody>
          </p:sp>
        </mc:Fallback>
      </mc:AlternateContent>
    </p:spTree>
    <p:extLst>
      <p:ext uri="{BB962C8B-B14F-4D97-AF65-F5344CB8AC3E}">
        <p14:creationId xmlns:p14="http://schemas.microsoft.com/office/powerpoint/2010/main" val="4274912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55612"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404434" y="406751"/>
            <a:ext cx="8174789" cy="686854"/>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5.4. </a:t>
            </a:r>
            <a:r>
              <a:rPr lang="nl-BE" sz="2800" dirty="0" err="1">
                <a:solidFill>
                  <a:schemeClr val="tx1"/>
                </a:solidFill>
                <a:latin typeface="+mj-lt"/>
              </a:rPr>
              <a:t>Boole</a:t>
            </a:r>
            <a:r>
              <a:rPr lang="nl-BE" sz="2800" dirty="0">
                <a:solidFill>
                  <a:schemeClr val="tx1"/>
                </a:solidFill>
                <a:latin typeface="+mj-lt"/>
              </a:rPr>
              <a:t> Algebra en logische schakelingen (vervolg)</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564776" y="838406"/>
            <a:ext cx="8400107" cy="43050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800" dirty="0" err="1">
                <a:solidFill>
                  <a:schemeClr val="tx1"/>
                </a:solidFill>
                <a:latin typeface="Montserrat" pitchFamily="2" charset="-94"/>
              </a:rPr>
              <a:t>Boolse</a:t>
            </a:r>
            <a:r>
              <a:rPr lang="nl-BE" sz="1800" dirty="0">
                <a:solidFill>
                  <a:schemeClr val="tx1"/>
                </a:solidFill>
                <a:latin typeface="Montserrat" pitchFamily="2" charset="-94"/>
              </a:rPr>
              <a:t> uitdrukkingen kunnen gebruikt worden om de uitgang van een netwerk van logische poorten te bepalen. Bijvoorbeeld:</a:t>
            </a:r>
            <a:endParaRPr lang="nl-BE" sz="1800" dirty="0">
              <a:solidFill>
                <a:schemeClr val="tx1"/>
              </a:solidFill>
              <a:effectLst/>
              <a:latin typeface="Montserrat" pitchFamily="2" charset="-94"/>
              <a:ea typeface="Calibri" panose="020F0502020204030204" pitchFamily="34" charset="0"/>
              <a:cs typeface="Times New Roman" panose="02020603050405020304" pitchFamily="18" charset="0"/>
            </a:endParaRPr>
          </a:p>
        </p:txBody>
      </p:sp>
      <p:pic>
        <p:nvPicPr>
          <p:cNvPr id="20" name="Afbeelding 19">
            <a:extLst>
              <a:ext uri="{FF2B5EF4-FFF2-40B4-BE49-F238E27FC236}">
                <a16:creationId xmlns:a16="http://schemas.microsoft.com/office/drawing/2014/main" id="{4B283C6A-0EC2-685A-4223-E73D3039AA75}"/>
              </a:ext>
            </a:extLst>
          </p:cNvPr>
          <p:cNvPicPr>
            <a:picLocks noChangeAspect="1"/>
          </p:cNvPicPr>
          <p:nvPr/>
        </p:nvPicPr>
        <p:blipFill>
          <a:blip r:embed="rId3"/>
          <a:stretch>
            <a:fillRect/>
          </a:stretch>
        </p:blipFill>
        <p:spPr>
          <a:xfrm>
            <a:off x="422123" y="1638831"/>
            <a:ext cx="8542760" cy="3246401"/>
          </a:xfrm>
          <a:prstGeom prst="rect">
            <a:avLst/>
          </a:prstGeom>
        </p:spPr>
      </p:pic>
    </p:spTree>
    <p:extLst>
      <p:ext uri="{BB962C8B-B14F-4D97-AF65-F5344CB8AC3E}">
        <p14:creationId xmlns:p14="http://schemas.microsoft.com/office/powerpoint/2010/main" val="132764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55612"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404434" y="406751"/>
            <a:ext cx="8283953" cy="686854"/>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5.4. </a:t>
            </a:r>
            <a:r>
              <a:rPr lang="nl-BE" sz="2800" dirty="0" err="1">
                <a:solidFill>
                  <a:schemeClr val="tx1"/>
                </a:solidFill>
                <a:latin typeface="+mj-lt"/>
              </a:rPr>
              <a:t>Boole</a:t>
            </a:r>
            <a:r>
              <a:rPr lang="nl-BE" sz="2800" dirty="0">
                <a:solidFill>
                  <a:schemeClr val="tx1"/>
                </a:solidFill>
                <a:latin typeface="+mj-lt"/>
              </a:rPr>
              <a:t> Algebra en logische schakelingen (vervolg)</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0" y="838406"/>
            <a:ext cx="8964884" cy="43050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2000" dirty="0">
                <a:solidFill>
                  <a:schemeClr val="tx1"/>
                </a:solidFill>
                <a:latin typeface="Montserrat" pitchFamily="2" charset="-94"/>
              </a:rPr>
              <a:t>	Gebruik KD om equivalente schakeling te bepalen:</a:t>
            </a:r>
          </a:p>
          <a:p>
            <a:pPr marL="742950" lvl="1" indent="-285750">
              <a:lnSpc>
                <a:spcPct val="107000"/>
              </a:lnSpc>
              <a:buFont typeface="+mj-lt"/>
              <a:buAutoNum type="alphaLcPeriod"/>
            </a:pPr>
            <a:endParaRPr lang="nl-BE" sz="1600" dirty="0">
              <a:solidFill>
                <a:schemeClr val="tx1"/>
              </a:solidFill>
              <a:effectLst/>
              <a:latin typeface="Montserrat" pitchFamily="2" charset="-94"/>
              <a:ea typeface="Calibri" panose="020F0502020204030204" pitchFamily="34" charset="0"/>
              <a:cs typeface="Times New Roman" panose="02020603050405020304" pitchFamily="18" charset="0"/>
            </a:endParaRPr>
          </a:p>
        </p:txBody>
      </p:sp>
      <p:pic>
        <p:nvPicPr>
          <p:cNvPr id="3" name="Afbeelding 2">
            <a:extLst>
              <a:ext uri="{FF2B5EF4-FFF2-40B4-BE49-F238E27FC236}">
                <a16:creationId xmlns:a16="http://schemas.microsoft.com/office/drawing/2014/main" id="{749A401D-FBEB-41E9-148C-620E2AB15EB4}"/>
              </a:ext>
            </a:extLst>
          </p:cNvPr>
          <p:cNvPicPr>
            <a:picLocks noChangeAspect="1"/>
          </p:cNvPicPr>
          <p:nvPr/>
        </p:nvPicPr>
        <p:blipFill>
          <a:blip r:embed="rId3"/>
          <a:stretch>
            <a:fillRect/>
          </a:stretch>
        </p:blipFill>
        <p:spPr>
          <a:xfrm>
            <a:off x="986687" y="1582907"/>
            <a:ext cx="2649594" cy="1750041"/>
          </a:xfrm>
          <a:prstGeom prst="rect">
            <a:avLst/>
          </a:prstGeom>
        </p:spPr>
      </p:pic>
      <p:sp>
        <p:nvSpPr>
          <p:cNvPr id="14" name="Tekstvak 13">
            <a:extLst>
              <a:ext uri="{FF2B5EF4-FFF2-40B4-BE49-F238E27FC236}">
                <a16:creationId xmlns:a16="http://schemas.microsoft.com/office/drawing/2014/main" id="{D583442E-3704-1FC1-16A7-B1426AFDE2B2}"/>
              </a:ext>
            </a:extLst>
          </p:cNvPr>
          <p:cNvSpPr txBox="1"/>
          <p:nvPr/>
        </p:nvSpPr>
        <p:spPr>
          <a:xfrm>
            <a:off x="661547" y="1469239"/>
            <a:ext cx="300082" cy="1200329"/>
          </a:xfrm>
          <a:prstGeom prst="rect">
            <a:avLst/>
          </a:prstGeom>
          <a:noFill/>
        </p:spPr>
        <p:txBody>
          <a:bodyPr wrap="none" rtlCol="0">
            <a:spAutoFit/>
          </a:bodyPr>
          <a:lstStyle/>
          <a:p>
            <a:r>
              <a:rPr lang="nl-BE" dirty="0"/>
              <a:t>x</a:t>
            </a:r>
            <a:br>
              <a:rPr lang="nl-BE" dirty="0"/>
            </a:br>
            <a:r>
              <a:rPr lang="nl-BE" dirty="0"/>
              <a:t>y</a:t>
            </a:r>
            <a:br>
              <a:rPr lang="nl-BE" dirty="0"/>
            </a:br>
            <a:br>
              <a:rPr lang="nl-BE" dirty="0"/>
            </a:br>
            <a:r>
              <a:rPr lang="nl-BE" dirty="0" err="1"/>
              <a:t>z</a:t>
            </a:r>
            <a:endParaRPr lang="nl-BE" dirty="0"/>
          </a:p>
        </p:txBody>
      </p:sp>
      <mc:AlternateContent xmlns:mc="http://schemas.openxmlformats.org/markup-compatibility/2006" xmlns:a14="http://schemas.microsoft.com/office/drawing/2010/main">
        <mc:Choice Requires="a14">
          <p:graphicFrame>
            <p:nvGraphicFramePr>
              <p:cNvPr id="15" name="Tabel 2">
                <a:extLst>
                  <a:ext uri="{FF2B5EF4-FFF2-40B4-BE49-F238E27FC236}">
                    <a16:creationId xmlns:a16="http://schemas.microsoft.com/office/drawing/2014/main" id="{877C4EB2-030A-581F-5976-B20D8B3246E0}"/>
                  </a:ext>
                </a:extLst>
              </p:cNvPr>
              <p:cNvGraphicFramePr>
                <a:graphicFrameLocks noGrp="1"/>
              </p:cNvGraphicFramePr>
              <p:nvPr>
                <p:extLst>
                  <p:ext uri="{D42A27DB-BD31-4B8C-83A1-F6EECF244321}">
                    <p14:modId xmlns:p14="http://schemas.microsoft.com/office/powerpoint/2010/main" val="2515146400"/>
                  </p:ext>
                </p:extLst>
              </p:nvPr>
            </p:nvGraphicFramePr>
            <p:xfrm>
              <a:off x="3908611" y="1306133"/>
              <a:ext cx="1690979" cy="2726870"/>
            </p:xfrm>
            <a:graphic>
              <a:graphicData uri="http://schemas.openxmlformats.org/drawingml/2006/table">
                <a:tbl>
                  <a:tblPr firstRow="1" bandRow="1">
                    <a:tableStyleId>{2D5ABB26-0587-4C30-8999-92F81FD0307C}</a:tableStyleId>
                  </a:tblPr>
                  <a:tblGrid>
                    <a:gridCol w="557837">
                      <a:extLst>
                        <a:ext uri="{9D8B030D-6E8A-4147-A177-3AD203B41FA5}">
                          <a16:colId xmlns:a16="http://schemas.microsoft.com/office/drawing/2014/main" val="2122599680"/>
                        </a:ext>
                      </a:extLst>
                    </a:gridCol>
                    <a:gridCol w="566571">
                      <a:extLst>
                        <a:ext uri="{9D8B030D-6E8A-4147-A177-3AD203B41FA5}">
                          <a16:colId xmlns:a16="http://schemas.microsoft.com/office/drawing/2014/main" val="389670425"/>
                        </a:ext>
                      </a:extLst>
                    </a:gridCol>
                    <a:gridCol w="566571">
                      <a:extLst>
                        <a:ext uri="{9D8B030D-6E8A-4147-A177-3AD203B41FA5}">
                          <a16:colId xmlns:a16="http://schemas.microsoft.com/office/drawing/2014/main" val="994374367"/>
                        </a:ext>
                      </a:extLst>
                    </a:gridCol>
                  </a:tblGrid>
                  <a:tr h="555715">
                    <a:tc>
                      <a:txBody>
                        <a:bodyPr/>
                        <a:lstStyle/>
                        <a:p>
                          <a:pPr algn="ctr"/>
                          <a:endParaRPr lang="nl-BE" sz="2000" dirty="0"/>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𝑧</m:t>
                                    </m:r>
                                  </m:e>
                                </m:acc>
                              </m:oMath>
                            </m:oMathPara>
                          </a14:m>
                          <a:endParaRPr lang="nl-BE" sz="2000" dirty="0"/>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𝑧</m:t>
                                </m:r>
                              </m:oMath>
                            </m:oMathPara>
                          </a14:m>
                          <a:endParaRPr lang="nl-BE" sz="2000" dirty="0"/>
                        </a:p>
                      </a:txBody>
                      <a:tcP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55715">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𝑦</m:t>
                                    </m:r>
                                  </m:e>
                                </m:acc>
                              </m:oMath>
                            </m:oMathPara>
                          </a14:m>
                          <a:endParaRPr lang="nl-BE" sz="2000" dirty="0"/>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55715">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𝑥</m:t>
                                    </m:r>
                                  </m:e>
                                </m:acc>
                                <m:r>
                                  <a:rPr lang="nl-BE" sz="2000" b="0" i="1" smtClean="0">
                                    <a:latin typeface="Cambria Math" panose="02040503050406030204" pitchFamily="18" charset="0"/>
                                  </a:rPr>
                                  <m:t>𝑦</m:t>
                                </m:r>
                              </m:oMath>
                            </m:oMathPara>
                          </a14:m>
                          <a:endParaRPr lang="nl-BE" sz="2000" b="0" dirty="0"/>
                        </a:p>
                        <a:p>
                          <a:pPr algn="ctr"/>
                          <a:endParaRPr lang="nl-BE" sz="2000" dirty="0"/>
                        </a:p>
                        <a:p>
                          <a:pPr algn="ct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𝑥𝑦</m:t>
                                </m:r>
                              </m:oMath>
                            </m:oMathPara>
                          </a14:m>
                          <a:endParaRPr lang="nl-BE" sz="2000" dirty="0"/>
                        </a:p>
                        <a:p>
                          <a:pPr algn="ctr"/>
                          <a:endParaRPr lang="nl-BE" sz="2000" dirty="0"/>
                        </a:p>
                        <a:p>
                          <a:pPr algn="ct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m:t>
                                </m:r>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𝑦</m:t>
                                    </m:r>
                                  </m:e>
                                </m:acc>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t>0</a:t>
                          </a:r>
                        </a:p>
                        <a:p>
                          <a:pPr algn="ctr"/>
                          <a:endParaRPr lang="nl-BE" sz="2000" dirty="0"/>
                        </a:p>
                        <a:p>
                          <a:pPr algn="ctr"/>
                          <a:r>
                            <a:rPr lang="nl-BE" sz="2000" dirty="0"/>
                            <a:t>1</a:t>
                          </a:r>
                        </a:p>
                        <a:p>
                          <a:pPr algn="ctr"/>
                          <a:endParaRPr lang="nl-BE" sz="2000" dirty="0"/>
                        </a:p>
                        <a:p>
                          <a:pPr algn="ctr"/>
                          <a:r>
                            <a:rPr lang="nl-BE" sz="2000" dirty="0"/>
                            <a:t>0</a:t>
                          </a:r>
                        </a:p>
                      </a:txBody>
                      <a:tcPr>
                        <a:lnL w="19050" cap="flat" cmpd="sng" algn="ctr">
                          <a:solidFill>
                            <a:schemeClr val="tx1"/>
                          </a:solidFill>
                          <a:prstDash val="solid"/>
                          <a:round/>
                          <a:headEnd type="none" w="med" len="med"/>
                          <a:tailEnd type="none" w="med" len="med"/>
                        </a:lnL>
                      </a:tcPr>
                    </a:tc>
                    <a:tc>
                      <a:txBody>
                        <a:bodyPr/>
                        <a:lstStyle/>
                        <a:p>
                          <a:pPr algn="ctr"/>
                          <a:r>
                            <a:rPr lang="nl-BE" sz="2000" dirty="0"/>
                            <a:t>1</a:t>
                          </a:r>
                        </a:p>
                        <a:p>
                          <a:pPr algn="ctr"/>
                          <a:endParaRPr lang="nl-BE" sz="2000" dirty="0"/>
                        </a:p>
                        <a:p>
                          <a:pPr algn="ctr"/>
                          <a:r>
                            <a:rPr lang="nl-BE" sz="2000" dirty="0"/>
                            <a:t>1</a:t>
                          </a:r>
                        </a:p>
                        <a:p>
                          <a:pPr algn="ctr"/>
                          <a:endParaRPr lang="nl-BE" sz="2000" dirty="0"/>
                        </a:p>
                        <a:p>
                          <a:pPr algn="ctr"/>
                          <a:r>
                            <a:rPr lang="nl-BE" sz="2000" dirty="0"/>
                            <a:t>0</a:t>
                          </a:r>
                        </a:p>
                      </a:txBody>
                      <a:tcPr/>
                    </a:tc>
                    <a:extLst>
                      <a:ext uri="{0D108BD9-81ED-4DB2-BD59-A6C34878D82A}">
                        <a16:rowId xmlns:a16="http://schemas.microsoft.com/office/drawing/2014/main" val="1819759527"/>
                      </a:ext>
                    </a:extLst>
                  </a:tr>
                </a:tbl>
              </a:graphicData>
            </a:graphic>
          </p:graphicFrame>
        </mc:Choice>
        <mc:Fallback xmlns="">
          <p:graphicFrame>
            <p:nvGraphicFramePr>
              <p:cNvPr id="15" name="Tabel 2">
                <a:extLst>
                  <a:ext uri="{FF2B5EF4-FFF2-40B4-BE49-F238E27FC236}">
                    <a16:creationId xmlns:a16="http://schemas.microsoft.com/office/drawing/2014/main" id="{877C4EB2-030A-581F-5976-B20D8B3246E0}"/>
                  </a:ext>
                </a:extLst>
              </p:cNvPr>
              <p:cNvGraphicFramePr>
                <a:graphicFrameLocks noGrp="1"/>
              </p:cNvGraphicFramePr>
              <p:nvPr>
                <p:extLst>
                  <p:ext uri="{D42A27DB-BD31-4B8C-83A1-F6EECF244321}">
                    <p14:modId xmlns:p14="http://schemas.microsoft.com/office/powerpoint/2010/main" val="2515146400"/>
                  </p:ext>
                </p:extLst>
              </p:nvPr>
            </p:nvGraphicFramePr>
            <p:xfrm>
              <a:off x="3908611" y="1306133"/>
              <a:ext cx="1690979" cy="2726870"/>
            </p:xfrm>
            <a:graphic>
              <a:graphicData uri="http://schemas.openxmlformats.org/drawingml/2006/table">
                <a:tbl>
                  <a:tblPr firstRow="1" bandRow="1">
                    <a:tableStyleId>{2D5ABB26-0587-4C30-8999-92F81FD0307C}</a:tableStyleId>
                  </a:tblPr>
                  <a:tblGrid>
                    <a:gridCol w="557837">
                      <a:extLst>
                        <a:ext uri="{9D8B030D-6E8A-4147-A177-3AD203B41FA5}">
                          <a16:colId xmlns:a16="http://schemas.microsoft.com/office/drawing/2014/main" val="2122599680"/>
                        </a:ext>
                      </a:extLst>
                    </a:gridCol>
                    <a:gridCol w="566571">
                      <a:extLst>
                        <a:ext uri="{9D8B030D-6E8A-4147-A177-3AD203B41FA5}">
                          <a16:colId xmlns:a16="http://schemas.microsoft.com/office/drawing/2014/main" val="389670425"/>
                        </a:ext>
                      </a:extLst>
                    </a:gridCol>
                    <a:gridCol w="566571">
                      <a:extLst>
                        <a:ext uri="{9D8B030D-6E8A-4147-A177-3AD203B41FA5}">
                          <a16:colId xmlns:a16="http://schemas.microsoft.com/office/drawing/2014/main" val="994374367"/>
                        </a:ext>
                      </a:extLst>
                    </a:gridCol>
                  </a:tblGrid>
                  <a:tr h="555715">
                    <a:tc>
                      <a:txBody>
                        <a:bodyPr/>
                        <a:lstStyle/>
                        <a:p>
                          <a:pPr algn="ctr"/>
                          <a:endParaRPr lang="nl-BE" sz="2000" dirty="0"/>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4"/>
                          <a:stretch>
                            <a:fillRect l="-98925" r="-102151" b="-413187"/>
                          </a:stretch>
                        </a:blipFill>
                      </a:tcPr>
                    </a:tc>
                    <a:tc>
                      <a:txBody>
                        <a:bodyPr/>
                        <a:lstStyle/>
                        <a:p>
                          <a:endParaRPr lang="nl-BE"/>
                        </a:p>
                      </a:txBody>
                      <a:tcPr>
                        <a:lnB w="19050" cap="flat" cmpd="sng" algn="ctr">
                          <a:solidFill>
                            <a:schemeClr val="tx1"/>
                          </a:solidFill>
                          <a:prstDash val="solid"/>
                          <a:round/>
                          <a:headEnd type="none" w="med" len="med"/>
                          <a:tailEnd type="none" w="med" len="med"/>
                        </a:lnB>
                        <a:blipFill>
                          <a:blip r:embed="rId4"/>
                          <a:stretch>
                            <a:fillRect l="-198925" r="-2151" b="-413187"/>
                          </a:stretch>
                        </a:blipFill>
                      </a:tcPr>
                    </a:tc>
                    <a:extLst>
                      <a:ext uri="{0D108BD9-81ED-4DB2-BD59-A6C34878D82A}">
                        <a16:rowId xmlns:a16="http://schemas.microsoft.com/office/drawing/2014/main" val="524173643"/>
                      </a:ext>
                    </a:extLst>
                  </a:tr>
                  <a:tr h="555715">
                    <a:tc>
                      <a:txBody>
                        <a:bodyPr/>
                        <a:lstStyle/>
                        <a:p>
                          <a:endParaRPr lang="nl-BE"/>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4"/>
                          <a:stretch>
                            <a:fillRect t="-98913" r="-204348" b="-308696"/>
                          </a:stretch>
                        </a:blipFill>
                      </a:tcPr>
                    </a:tc>
                    <a:tc>
                      <a:txBody>
                        <a:bodyPr/>
                        <a:lstStyle/>
                        <a:p>
                          <a:pPr algn="ctr"/>
                          <a:r>
                            <a:rPr lang="nl-BE" sz="2000" dirty="0"/>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1615440">
                    <a:tc>
                      <a:txBody>
                        <a:bodyPr/>
                        <a:lstStyle/>
                        <a:p>
                          <a:endParaRPr lang="nl-BE"/>
                        </a:p>
                      </a:txBody>
                      <a:tcPr>
                        <a:lnR w="19050" cap="flat" cmpd="sng" algn="ctr">
                          <a:solidFill>
                            <a:schemeClr val="tx1"/>
                          </a:solidFill>
                          <a:prstDash val="solid"/>
                          <a:round/>
                          <a:headEnd type="none" w="med" len="med"/>
                          <a:tailEnd type="none" w="med" len="med"/>
                        </a:lnR>
                        <a:blipFill>
                          <a:blip r:embed="rId4"/>
                          <a:stretch>
                            <a:fillRect t="-69057" r="-204348" b="-7170"/>
                          </a:stretch>
                        </a:blipFill>
                      </a:tcPr>
                    </a:tc>
                    <a:tc>
                      <a:txBody>
                        <a:bodyPr/>
                        <a:lstStyle/>
                        <a:p>
                          <a:pPr algn="ctr"/>
                          <a:r>
                            <a:rPr lang="nl-BE" sz="2000" dirty="0"/>
                            <a:t>0</a:t>
                          </a:r>
                        </a:p>
                        <a:p>
                          <a:pPr algn="ctr"/>
                          <a:endParaRPr lang="nl-BE" sz="2000" dirty="0"/>
                        </a:p>
                        <a:p>
                          <a:pPr algn="ctr"/>
                          <a:r>
                            <a:rPr lang="nl-BE" sz="2000" dirty="0"/>
                            <a:t>1</a:t>
                          </a:r>
                        </a:p>
                        <a:p>
                          <a:pPr algn="ctr"/>
                          <a:endParaRPr lang="nl-BE" sz="2000" dirty="0"/>
                        </a:p>
                        <a:p>
                          <a:pPr algn="ctr"/>
                          <a:r>
                            <a:rPr lang="nl-BE" sz="2000" dirty="0"/>
                            <a:t>0</a:t>
                          </a:r>
                        </a:p>
                      </a:txBody>
                      <a:tcPr>
                        <a:lnL w="19050" cap="flat" cmpd="sng" algn="ctr">
                          <a:solidFill>
                            <a:schemeClr val="tx1"/>
                          </a:solidFill>
                          <a:prstDash val="solid"/>
                          <a:round/>
                          <a:headEnd type="none" w="med" len="med"/>
                          <a:tailEnd type="none" w="med" len="med"/>
                        </a:lnL>
                      </a:tcPr>
                    </a:tc>
                    <a:tc>
                      <a:txBody>
                        <a:bodyPr/>
                        <a:lstStyle/>
                        <a:p>
                          <a:pPr algn="ctr"/>
                          <a:r>
                            <a:rPr lang="nl-BE" sz="2000" dirty="0"/>
                            <a:t>1</a:t>
                          </a:r>
                        </a:p>
                        <a:p>
                          <a:pPr algn="ctr"/>
                          <a:endParaRPr lang="nl-BE" sz="2000" dirty="0"/>
                        </a:p>
                        <a:p>
                          <a:pPr algn="ctr"/>
                          <a:r>
                            <a:rPr lang="nl-BE" sz="2000" dirty="0"/>
                            <a:t>1</a:t>
                          </a:r>
                        </a:p>
                        <a:p>
                          <a:pPr algn="ctr"/>
                          <a:endParaRPr lang="nl-BE" sz="2000" dirty="0"/>
                        </a:p>
                        <a:p>
                          <a:pPr algn="ctr"/>
                          <a:r>
                            <a:rPr lang="nl-BE" sz="2000" dirty="0"/>
                            <a:t>0</a:t>
                          </a:r>
                        </a:p>
                      </a:txBody>
                      <a:tcPr/>
                    </a:tc>
                    <a:extLst>
                      <a:ext uri="{0D108BD9-81ED-4DB2-BD59-A6C34878D82A}">
                        <a16:rowId xmlns:a16="http://schemas.microsoft.com/office/drawing/2014/main" val="1819759527"/>
                      </a:ext>
                    </a:extLst>
                  </a:tr>
                </a:tbl>
              </a:graphicData>
            </a:graphic>
          </p:graphicFrame>
        </mc:Fallback>
      </mc:AlternateContent>
      <p:sp>
        <p:nvSpPr>
          <p:cNvPr id="20" name="Rechthoek 19">
            <a:extLst>
              <a:ext uri="{FF2B5EF4-FFF2-40B4-BE49-F238E27FC236}">
                <a16:creationId xmlns:a16="http://schemas.microsoft.com/office/drawing/2014/main" id="{1A517F76-22B0-0FD0-817C-E7CDC0B408E7}"/>
              </a:ext>
            </a:extLst>
          </p:cNvPr>
          <p:cNvSpPr/>
          <p:nvPr/>
        </p:nvSpPr>
        <p:spPr>
          <a:xfrm>
            <a:off x="4598892" y="3048000"/>
            <a:ext cx="869577" cy="439271"/>
          </a:xfrm>
          <a:prstGeom prst="rect">
            <a:avLst/>
          </a:prstGeom>
          <a:noFill/>
          <a:ln w="381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22" name="Rechthoek 21">
            <a:extLst>
              <a:ext uri="{FF2B5EF4-FFF2-40B4-BE49-F238E27FC236}">
                <a16:creationId xmlns:a16="http://schemas.microsoft.com/office/drawing/2014/main" id="{B8B36092-C8BD-03B7-80E4-37D675127205}"/>
              </a:ext>
            </a:extLst>
          </p:cNvPr>
          <p:cNvSpPr/>
          <p:nvPr/>
        </p:nvSpPr>
        <p:spPr>
          <a:xfrm>
            <a:off x="5091949" y="2384612"/>
            <a:ext cx="484094" cy="117437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n>
                <a:solidFill>
                  <a:srgbClr val="FF0000"/>
                </a:solidFill>
              </a:ln>
            </a:endParaRPr>
          </a:p>
        </p:txBody>
      </p:sp>
      <mc:AlternateContent xmlns:mc="http://schemas.openxmlformats.org/markup-compatibility/2006" xmlns:a14="http://schemas.microsoft.com/office/drawing/2010/main">
        <mc:Choice Requires="a14">
          <p:sp>
            <p:nvSpPr>
              <p:cNvPr id="23" name="Tekstvak 22">
                <a:extLst>
                  <a:ext uri="{FF2B5EF4-FFF2-40B4-BE49-F238E27FC236}">
                    <a16:creationId xmlns:a16="http://schemas.microsoft.com/office/drawing/2014/main" id="{D30DD0F4-ED1B-9C8C-CF33-7A97F17D0386}"/>
                  </a:ext>
                </a:extLst>
              </p:cNvPr>
              <p:cNvSpPr txBox="1"/>
              <p:nvPr/>
            </p:nvSpPr>
            <p:spPr>
              <a:xfrm>
                <a:off x="5961526" y="1855620"/>
                <a:ext cx="2726861" cy="1477328"/>
              </a:xfrm>
              <a:prstGeom prst="rect">
                <a:avLst/>
              </a:prstGeom>
              <a:noFill/>
            </p:spPr>
            <p:txBody>
              <a:bodyPr wrap="square" rtlCol="0">
                <a:spAutoFit/>
              </a:bodyPr>
              <a:lstStyle/>
              <a:p>
                <a:r>
                  <a:rPr lang="nl-BE" dirty="0"/>
                  <a:t>Eenvoudige vorm:</a:t>
                </a:r>
              </a:p>
              <a:p>
                <a:endParaRPr lang="nl-BE" dirty="0"/>
              </a:p>
              <a:p>
                <a:r>
                  <a:rPr lang="nl-BE" dirty="0"/>
                  <a:t>Methode 1:</a:t>
                </a:r>
              </a:p>
              <a:p>
                <a:endParaRPr lang="nl-BE" dirty="0"/>
              </a:p>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𝑓</m:t>
                      </m:r>
                      <m:d>
                        <m:dPr>
                          <m:ctrlPr>
                            <a:rPr lang="nl-BE" b="0" i="1" smtClean="0">
                              <a:latin typeface="Cambria Math" panose="02040503050406030204" pitchFamily="18" charset="0"/>
                            </a:rPr>
                          </m:ctrlPr>
                        </m:dPr>
                        <m:e>
                          <m:r>
                            <a:rPr lang="nl-BE" b="0" i="1" smtClean="0">
                              <a:latin typeface="Cambria Math" panose="02040503050406030204" pitchFamily="18" charset="0"/>
                            </a:rPr>
                            <m:t>𝑥</m:t>
                          </m:r>
                          <m:r>
                            <a:rPr lang="nl-BE" b="0" i="1" smtClean="0">
                              <a:latin typeface="Cambria Math" panose="02040503050406030204" pitchFamily="18" charset="0"/>
                            </a:rPr>
                            <m:t>,</m:t>
                          </m:r>
                          <m:r>
                            <a:rPr lang="nl-BE" b="0" i="1" smtClean="0">
                              <a:latin typeface="Cambria Math" panose="02040503050406030204" pitchFamily="18" charset="0"/>
                            </a:rPr>
                            <m:t>𝑦</m:t>
                          </m:r>
                          <m:r>
                            <a:rPr lang="nl-BE" b="0" i="1" smtClean="0">
                              <a:latin typeface="Cambria Math" panose="02040503050406030204" pitchFamily="18" charset="0"/>
                            </a:rPr>
                            <m:t>,</m:t>
                          </m:r>
                          <m:r>
                            <a:rPr lang="nl-BE" b="0" i="1" smtClean="0">
                              <a:latin typeface="Cambria Math" panose="02040503050406030204" pitchFamily="18" charset="0"/>
                            </a:rPr>
                            <m:t>𝑧</m:t>
                          </m:r>
                        </m:e>
                      </m:d>
                      <m:r>
                        <a:rPr lang="nl-BE" b="0" i="1" smtClean="0">
                          <a:latin typeface="Cambria Math" panose="02040503050406030204" pitchFamily="18" charset="0"/>
                        </a:rPr>
                        <m:t>=</m:t>
                      </m:r>
                      <m:r>
                        <a:rPr lang="nl-BE" b="0" i="1" smtClean="0">
                          <a:solidFill>
                            <a:srgbClr val="00B0F0"/>
                          </a:solidFill>
                          <a:latin typeface="Cambria Math" panose="02040503050406030204" pitchFamily="18" charset="0"/>
                        </a:rPr>
                        <m:t>𝑥𝑦</m:t>
                      </m:r>
                      <m:r>
                        <a:rPr lang="nl-BE" b="0" i="1" smtClean="0">
                          <a:latin typeface="Cambria Math" panose="02040503050406030204" pitchFamily="18" charset="0"/>
                        </a:rPr>
                        <m:t>+</m:t>
                      </m:r>
                      <m:r>
                        <a:rPr lang="nl-BE" b="0" i="1" smtClean="0">
                          <a:solidFill>
                            <a:srgbClr val="FF0000"/>
                          </a:solidFill>
                          <a:latin typeface="Cambria Math" panose="02040503050406030204" pitchFamily="18" charset="0"/>
                        </a:rPr>
                        <m:t>𝑦𝑧</m:t>
                      </m:r>
                    </m:oMath>
                  </m:oMathPara>
                </a14:m>
                <a:endParaRPr lang="nl-BE" dirty="0"/>
              </a:p>
            </p:txBody>
          </p:sp>
        </mc:Choice>
        <mc:Fallback xmlns="">
          <p:sp>
            <p:nvSpPr>
              <p:cNvPr id="23" name="Tekstvak 22">
                <a:extLst>
                  <a:ext uri="{FF2B5EF4-FFF2-40B4-BE49-F238E27FC236}">
                    <a16:creationId xmlns:a16="http://schemas.microsoft.com/office/drawing/2014/main" id="{D30DD0F4-ED1B-9C8C-CF33-7A97F17D0386}"/>
                  </a:ext>
                </a:extLst>
              </p:cNvPr>
              <p:cNvSpPr txBox="1">
                <a:spLocks noRot="1" noChangeAspect="1" noMove="1" noResize="1" noEditPoints="1" noAdjustHandles="1" noChangeArrowheads="1" noChangeShapeType="1" noTextEdit="1"/>
              </p:cNvSpPr>
              <p:nvPr/>
            </p:nvSpPr>
            <p:spPr>
              <a:xfrm>
                <a:off x="5961526" y="1855620"/>
                <a:ext cx="2726861" cy="1477328"/>
              </a:xfrm>
              <a:prstGeom prst="rect">
                <a:avLst/>
              </a:prstGeom>
              <a:blipFill>
                <a:blip r:embed="rId5"/>
                <a:stretch>
                  <a:fillRect l="-2013" t="-2058" b="-2881"/>
                </a:stretch>
              </a:blipFill>
            </p:spPr>
            <p:txBody>
              <a:bodyPr/>
              <a:lstStyle/>
              <a:p>
                <a:r>
                  <a:rPr lang="nl-BE">
                    <a:noFill/>
                  </a:rPr>
                  <a:t> </a:t>
                </a:r>
              </a:p>
            </p:txBody>
          </p:sp>
        </mc:Fallback>
      </mc:AlternateContent>
    </p:spTree>
    <p:extLst>
      <p:ext uri="{BB962C8B-B14F-4D97-AF65-F5344CB8AC3E}">
        <p14:creationId xmlns:p14="http://schemas.microsoft.com/office/powerpoint/2010/main" val="264584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55612"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404434" y="406751"/>
            <a:ext cx="8283953" cy="686854"/>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5.4. </a:t>
            </a:r>
            <a:r>
              <a:rPr lang="nl-BE" sz="2800" dirty="0" err="1">
                <a:solidFill>
                  <a:schemeClr val="tx1"/>
                </a:solidFill>
                <a:latin typeface="+mj-lt"/>
              </a:rPr>
              <a:t>Boole</a:t>
            </a:r>
            <a:r>
              <a:rPr lang="nl-BE" sz="2800" dirty="0">
                <a:solidFill>
                  <a:schemeClr val="tx1"/>
                </a:solidFill>
                <a:latin typeface="+mj-lt"/>
              </a:rPr>
              <a:t> Algebra en logische schakelingen (vervolg)</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0" y="838406"/>
            <a:ext cx="8964884" cy="43050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2000" dirty="0">
                <a:solidFill>
                  <a:schemeClr val="tx1"/>
                </a:solidFill>
                <a:latin typeface="Montserrat" pitchFamily="2" charset="-94"/>
              </a:rPr>
              <a:t>	Gebruik KD om equivalente schakeling te bepalen:</a:t>
            </a:r>
          </a:p>
          <a:p>
            <a:pPr marL="742950" lvl="1" indent="-285750">
              <a:lnSpc>
                <a:spcPct val="107000"/>
              </a:lnSpc>
              <a:buFont typeface="+mj-lt"/>
              <a:buAutoNum type="alphaLcPeriod"/>
            </a:pPr>
            <a:endParaRPr lang="nl-BE" sz="1600" dirty="0">
              <a:solidFill>
                <a:schemeClr val="tx1"/>
              </a:solidFill>
              <a:effectLst/>
              <a:latin typeface="Montserrat" pitchFamily="2" charset="-94"/>
              <a:ea typeface="Calibri" panose="020F0502020204030204" pitchFamily="34" charset="0"/>
              <a:cs typeface="Times New Roman" panose="02020603050405020304" pitchFamily="18" charset="0"/>
            </a:endParaRPr>
          </a:p>
        </p:txBody>
      </p:sp>
      <p:pic>
        <p:nvPicPr>
          <p:cNvPr id="3" name="Afbeelding 2">
            <a:extLst>
              <a:ext uri="{FF2B5EF4-FFF2-40B4-BE49-F238E27FC236}">
                <a16:creationId xmlns:a16="http://schemas.microsoft.com/office/drawing/2014/main" id="{749A401D-FBEB-41E9-148C-620E2AB15EB4}"/>
              </a:ext>
            </a:extLst>
          </p:cNvPr>
          <p:cNvPicPr>
            <a:picLocks noChangeAspect="1"/>
          </p:cNvPicPr>
          <p:nvPr/>
        </p:nvPicPr>
        <p:blipFill>
          <a:blip r:embed="rId3"/>
          <a:stretch>
            <a:fillRect/>
          </a:stretch>
        </p:blipFill>
        <p:spPr>
          <a:xfrm>
            <a:off x="986687" y="1582907"/>
            <a:ext cx="2649594" cy="1750041"/>
          </a:xfrm>
          <a:prstGeom prst="rect">
            <a:avLst/>
          </a:prstGeom>
        </p:spPr>
      </p:pic>
      <p:sp>
        <p:nvSpPr>
          <p:cNvPr id="14" name="Tekstvak 13">
            <a:extLst>
              <a:ext uri="{FF2B5EF4-FFF2-40B4-BE49-F238E27FC236}">
                <a16:creationId xmlns:a16="http://schemas.microsoft.com/office/drawing/2014/main" id="{D583442E-3704-1FC1-16A7-B1426AFDE2B2}"/>
              </a:ext>
            </a:extLst>
          </p:cNvPr>
          <p:cNvSpPr txBox="1"/>
          <p:nvPr/>
        </p:nvSpPr>
        <p:spPr>
          <a:xfrm>
            <a:off x="661547" y="1469239"/>
            <a:ext cx="300082" cy="1200329"/>
          </a:xfrm>
          <a:prstGeom prst="rect">
            <a:avLst/>
          </a:prstGeom>
          <a:noFill/>
        </p:spPr>
        <p:txBody>
          <a:bodyPr wrap="none" rtlCol="0">
            <a:spAutoFit/>
          </a:bodyPr>
          <a:lstStyle/>
          <a:p>
            <a:r>
              <a:rPr lang="nl-BE" dirty="0"/>
              <a:t>x</a:t>
            </a:r>
            <a:br>
              <a:rPr lang="nl-BE" dirty="0"/>
            </a:br>
            <a:r>
              <a:rPr lang="nl-BE" dirty="0"/>
              <a:t>y</a:t>
            </a:r>
            <a:br>
              <a:rPr lang="nl-BE" dirty="0"/>
            </a:br>
            <a:br>
              <a:rPr lang="nl-BE" dirty="0"/>
            </a:br>
            <a:r>
              <a:rPr lang="nl-BE" dirty="0" err="1"/>
              <a:t>z</a:t>
            </a:r>
            <a:endParaRPr lang="nl-BE" dirty="0"/>
          </a:p>
        </p:txBody>
      </p:sp>
      <mc:AlternateContent xmlns:mc="http://schemas.openxmlformats.org/markup-compatibility/2006" xmlns:a14="http://schemas.microsoft.com/office/drawing/2010/main">
        <mc:Choice Requires="a14">
          <p:graphicFrame>
            <p:nvGraphicFramePr>
              <p:cNvPr id="15" name="Tabel 2">
                <a:extLst>
                  <a:ext uri="{FF2B5EF4-FFF2-40B4-BE49-F238E27FC236}">
                    <a16:creationId xmlns:a16="http://schemas.microsoft.com/office/drawing/2014/main" id="{877C4EB2-030A-581F-5976-B20D8B3246E0}"/>
                  </a:ext>
                </a:extLst>
              </p:cNvPr>
              <p:cNvGraphicFramePr>
                <a:graphicFrameLocks noGrp="1"/>
              </p:cNvGraphicFramePr>
              <p:nvPr/>
            </p:nvGraphicFramePr>
            <p:xfrm>
              <a:off x="3908611" y="1306133"/>
              <a:ext cx="1690979" cy="2726870"/>
            </p:xfrm>
            <a:graphic>
              <a:graphicData uri="http://schemas.openxmlformats.org/drawingml/2006/table">
                <a:tbl>
                  <a:tblPr firstRow="1" bandRow="1">
                    <a:tableStyleId>{2D5ABB26-0587-4C30-8999-92F81FD0307C}</a:tableStyleId>
                  </a:tblPr>
                  <a:tblGrid>
                    <a:gridCol w="557837">
                      <a:extLst>
                        <a:ext uri="{9D8B030D-6E8A-4147-A177-3AD203B41FA5}">
                          <a16:colId xmlns:a16="http://schemas.microsoft.com/office/drawing/2014/main" val="2122599680"/>
                        </a:ext>
                      </a:extLst>
                    </a:gridCol>
                    <a:gridCol w="566571">
                      <a:extLst>
                        <a:ext uri="{9D8B030D-6E8A-4147-A177-3AD203B41FA5}">
                          <a16:colId xmlns:a16="http://schemas.microsoft.com/office/drawing/2014/main" val="389670425"/>
                        </a:ext>
                      </a:extLst>
                    </a:gridCol>
                    <a:gridCol w="566571">
                      <a:extLst>
                        <a:ext uri="{9D8B030D-6E8A-4147-A177-3AD203B41FA5}">
                          <a16:colId xmlns:a16="http://schemas.microsoft.com/office/drawing/2014/main" val="994374367"/>
                        </a:ext>
                      </a:extLst>
                    </a:gridCol>
                  </a:tblGrid>
                  <a:tr h="555715">
                    <a:tc>
                      <a:txBody>
                        <a:bodyPr/>
                        <a:lstStyle/>
                        <a:p>
                          <a:pPr algn="ctr"/>
                          <a:endParaRPr lang="nl-BE" sz="2000" dirty="0"/>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𝑧</m:t>
                                    </m:r>
                                  </m:e>
                                </m:acc>
                              </m:oMath>
                            </m:oMathPara>
                          </a14:m>
                          <a:endParaRPr lang="nl-BE" sz="2000" dirty="0"/>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𝑧</m:t>
                                </m:r>
                              </m:oMath>
                            </m:oMathPara>
                          </a14:m>
                          <a:endParaRPr lang="nl-BE" sz="2000" dirty="0"/>
                        </a:p>
                      </a:txBody>
                      <a:tcP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555715">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𝑦</m:t>
                                    </m:r>
                                  </m:e>
                                </m:acc>
                              </m:oMath>
                            </m:oMathPara>
                          </a14:m>
                          <a:endParaRPr lang="nl-BE" sz="2000" dirty="0"/>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555715">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𝑥</m:t>
                                    </m:r>
                                  </m:e>
                                </m:acc>
                                <m:r>
                                  <a:rPr lang="nl-BE" sz="2000" b="0" i="1" smtClean="0">
                                    <a:latin typeface="Cambria Math" panose="02040503050406030204" pitchFamily="18" charset="0"/>
                                  </a:rPr>
                                  <m:t>𝑦</m:t>
                                </m:r>
                              </m:oMath>
                            </m:oMathPara>
                          </a14:m>
                          <a:endParaRPr lang="nl-BE" sz="2000" b="0" dirty="0"/>
                        </a:p>
                        <a:p>
                          <a:pPr algn="ctr"/>
                          <a:endParaRPr lang="nl-BE" sz="2000" dirty="0"/>
                        </a:p>
                        <a:p>
                          <a:pPr algn="ct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𝑥𝑦</m:t>
                                </m:r>
                              </m:oMath>
                            </m:oMathPara>
                          </a14:m>
                          <a:endParaRPr lang="nl-BE" sz="2000" dirty="0"/>
                        </a:p>
                        <a:p>
                          <a:pPr algn="ctr"/>
                          <a:endParaRPr lang="nl-BE" sz="2000" dirty="0"/>
                        </a:p>
                        <a:p>
                          <a:pPr algn="ctr"/>
                          <a14:m>
                            <m:oMathPara xmlns:m="http://schemas.openxmlformats.org/officeDocument/2006/math">
                              <m:oMathParaPr>
                                <m:jc m:val="centerGroup"/>
                              </m:oMathParaPr>
                              <m:oMath xmlns:m="http://schemas.openxmlformats.org/officeDocument/2006/math">
                                <m:r>
                                  <a:rPr lang="nl-BE" sz="2000" b="0" i="1" smtClean="0">
                                    <a:latin typeface="Cambria Math" panose="02040503050406030204" pitchFamily="18" charset="0"/>
                                  </a:rPr>
                                  <m:t>𝑥</m:t>
                                </m:r>
                                <m:acc>
                                  <m:accPr>
                                    <m:chr m:val="̅"/>
                                    <m:ctrlPr>
                                      <a:rPr lang="nl-BE" sz="2000" b="0" i="1" smtClean="0">
                                        <a:latin typeface="Cambria Math" panose="02040503050406030204" pitchFamily="18" charset="0"/>
                                      </a:rPr>
                                    </m:ctrlPr>
                                  </m:accPr>
                                  <m:e>
                                    <m:r>
                                      <a:rPr lang="nl-BE" sz="2000" b="0" i="1" smtClean="0">
                                        <a:latin typeface="Cambria Math" panose="02040503050406030204" pitchFamily="18" charset="0"/>
                                      </a:rPr>
                                      <m:t>𝑦</m:t>
                                    </m:r>
                                  </m:e>
                                </m:acc>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t>0</a:t>
                          </a:r>
                        </a:p>
                        <a:p>
                          <a:pPr algn="ctr"/>
                          <a:endParaRPr lang="nl-BE" sz="2000" dirty="0"/>
                        </a:p>
                        <a:p>
                          <a:pPr algn="ctr"/>
                          <a:r>
                            <a:rPr lang="nl-BE" sz="2000" dirty="0"/>
                            <a:t>1</a:t>
                          </a:r>
                        </a:p>
                        <a:p>
                          <a:pPr algn="ctr"/>
                          <a:endParaRPr lang="nl-BE" sz="2000" dirty="0"/>
                        </a:p>
                        <a:p>
                          <a:pPr algn="ctr"/>
                          <a:r>
                            <a:rPr lang="nl-BE" sz="2000" dirty="0"/>
                            <a:t>0</a:t>
                          </a:r>
                        </a:p>
                      </a:txBody>
                      <a:tcPr>
                        <a:lnL w="19050" cap="flat" cmpd="sng" algn="ctr">
                          <a:solidFill>
                            <a:schemeClr val="tx1"/>
                          </a:solidFill>
                          <a:prstDash val="solid"/>
                          <a:round/>
                          <a:headEnd type="none" w="med" len="med"/>
                          <a:tailEnd type="none" w="med" len="med"/>
                        </a:lnL>
                      </a:tcPr>
                    </a:tc>
                    <a:tc>
                      <a:txBody>
                        <a:bodyPr/>
                        <a:lstStyle/>
                        <a:p>
                          <a:pPr algn="ctr"/>
                          <a:r>
                            <a:rPr lang="nl-BE" sz="2000" dirty="0"/>
                            <a:t>1</a:t>
                          </a:r>
                        </a:p>
                        <a:p>
                          <a:pPr algn="ctr"/>
                          <a:endParaRPr lang="nl-BE" sz="2000" dirty="0"/>
                        </a:p>
                        <a:p>
                          <a:pPr algn="ctr"/>
                          <a:r>
                            <a:rPr lang="nl-BE" sz="2000" dirty="0"/>
                            <a:t>1</a:t>
                          </a:r>
                        </a:p>
                        <a:p>
                          <a:pPr algn="ctr"/>
                          <a:endParaRPr lang="nl-BE" sz="2000" dirty="0"/>
                        </a:p>
                        <a:p>
                          <a:pPr algn="ctr"/>
                          <a:r>
                            <a:rPr lang="nl-BE" sz="2000" dirty="0"/>
                            <a:t>0</a:t>
                          </a:r>
                        </a:p>
                      </a:txBody>
                      <a:tcPr/>
                    </a:tc>
                    <a:extLst>
                      <a:ext uri="{0D108BD9-81ED-4DB2-BD59-A6C34878D82A}">
                        <a16:rowId xmlns:a16="http://schemas.microsoft.com/office/drawing/2014/main" val="1819759527"/>
                      </a:ext>
                    </a:extLst>
                  </a:tr>
                </a:tbl>
              </a:graphicData>
            </a:graphic>
          </p:graphicFrame>
        </mc:Choice>
        <mc:Fallback xmlns="">
          <p:graphicFrame>
            <p:nvGraphicFramePr>
              <p:cNvPr id="15" name="Tabel 2">
                <a:extLst>
                  <a:ext uri="{FF2B5EF4-FFF2-40B4-BE49-F238E27FC236}">
                    <a16:creationId xmlns:a16="http://schemas.microsoft.com/office/drawing/2014/main" id="{877C4EB2-030A-581F-5976-B20D8B3246E0}"/>
                  </a:ext>
                </a:extLst>
              </p:cNvPr>
              <p:cNvGraphicFramePr>
                <a:graphicFrameLocks noGrp="1"/>
              </p:cNvGraphicFramePr>
              <p:nvPr/>
            </p:nvGraphicFramePr>
            <p:xfrm>
              <a:off x="3908611" y="1306133"/>
              <a:ext cx="1690979" cy="2726870"/>
            </p:xfrm>
            <a:graphic>
              <a:graphicData uri="http://schemas.openxmlformats.org/drawingml/2006/table">
                <a:tbl>
                  <a:tblPr firstRow="1" bandRow="1">
                    <a:tableStyleId>{2D5ABB26-0587-4C30-8999-92F81FD0307C}</a:tableStyleId>
                  </a:tblPr>
                  <a:tblGrid>
                    <a:gridCol w="557837">
                      <a:extLst>
                        <a:ext uri="{9D8B030D-6E8A-4147-A177-3AD203B41FA5}">
                          <a16:colId xmlns:a16="http://schemas.microsoft.com/office/drawing/2014/main" val="2122599680"/>
                        </a:ext>
                      </a:extLst>
                    </a:gridCol>
                    <a:gridCol w="566571">
                      <a:extLst>
                        <a:ext uri="{9D8B030D-6E8A-4147-A177-3AD203B41FA5}">
                          <a16:colId xmlns:a16="http://schemas.microsoft.com/office/drawing/2014/main" val="389670425"/>
                        </a:ext>
                      </a:extLst>
                    </a:gridCol>
                    <a:gridCol w="566571">
                      <a:extLst>
                        <a:ext uri="{9D8B030D-6E8A-4147-A177-3AD203B41FA5}">
                          <a16:colId xmlns:a16="http://schemas.microsoft.com/office/drawing/2014/main" val="994374367"/>
                        </a:ext>
                      </a:extLst>
                    </a:gridCol>
                  </a:tblGrid>
                  <a:tr h="555715">
                    <a:tc>
                      <a:txBody>
                        <a:bodyPr/>
                        <a:lstStyle/>
                        <a:p>
                          <a:pPr algn="ctr"/>
                          <a:endParaRPr lang="nl-BE" sz="2000" dirty="0"/>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4"/>
                          <a:stretch>
                            <a:fillRect l="-98925" r="-102151" b="-413187"/>
                          </a:stretch>
                        </a:blipFill>
                      </a:tcPr>
                    </a:tc>
                    <a:tc>
                      <a:txBody>
                        <a:bodyPr/>
                        <a:lstStyle/>
                        <a:p>
                          <a:endParaRPr lang="nl-BE"/>
                        </a:p>
                      </a:txBody>
                      <a:tcPr>
                        <a:lnB w="19050" cap="flat" cmpd="sng" algn="ctr">
                          <a:solidFill>
                            <a:schemeClr val="tx1"/>
                          </a:solidFill>
                          <a:prstDash val="solid"/>
                          <a:round/>
                          <a:headEnd type="none" w="med" len="med"/>
                          <a:tailEnd type="none" w="med" len="med"/>
                        </a:lnB>
                        <a:blipFill>
                          <a:blip r:embed="rId4"/>
                          <a:stretch>
                            <a:fillRect l="-198925" r="-2151" b="-413187"/>
                          </a:stretch>
                        </a:blipFill>
                      </a:tcPr>
                    </a:tc>
                    <a:extLst>
                      <a:ext uri="{0D108BD9-81ED-4DB2-BD59-A6C34878D82A}">
                        <a16:rowId xmlns:a16="http://schemas.microsoft.com/office/drawing/2014/main" val="524173643"/>
                      </a:ext>
                    </a:extLst>
                  </a:tr>
                  <a:tr h="555715">
                    <a:tc>
                      <a:txBody>
                        <a:bodyPr/>
                        <a:lstStyle/>
                        <a:p>
                          <a:endParaRPr lang="nl-BE"/>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4"/>
                          <a:stretch>
                            <a:fillRect t="-98913" r="-204348" b="-308696"/>
                          </a:stretch>
                        </a:blipFill>
                      </a:tcPr>
                    </a:tc>
                    <a:tc>
                      <a:txBody>
                        <a:bodyPr/>
                        <a:lstStyle/>
                        <a:p>
                          <a:pPr algn="ctr"/>
                          <a:r>
                            <a:rPr lang="nl-BE" sz="2000" dirty="0"/>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1615440">
                    <a:tc>
                      <a:txBody>
                        <a:bodyPr/>
                        <a:lstStyle/>
                        <a:p>
                          <a:endParaRPr lang="nl-BE"/>
                        </a:p>
                      </a:txBody>
                      <a:tcPr>
                        <a:lnR w="19050" cap="flat" cmpd="sng" algn="ctr">
                          <a:solidFill>
                            <a:schemeClr val="tx1"/>
                          </a:solidFill>
                          <a:prstDash val="solid"/>
                          <a:round/>
                          <a:headEnd type="none" w="med" len="med"/>
                          <a:tailEnd type="none" w="med" len="med"/>
                        </a:lnR>
                        <a:blipFill>
                          <a:blip r:embed="rId4"/>
                          <a:stretch>
                            <a:fillRect t="-69057" r="-204348" b="-7170"/>
                          </a:stretch>
                        </a:blipFill>
                      </a:tcPr>
                    </a:tc>
                    <a:tc>
                      <a:txBody>
                        <a:bodyPr/>
                        <a:lstStyle/>
                        <a:p>
                          <a:pPr algn="ctr"/>
                          <a:r>
                            <a:rPr lang="nl-BE" sz="2000" dirty="0"/>
                            <a:t>0</a:t>
                          </a:r>
                        </a:p>
                        <a:p>
                          <a:pPr algn="ctr"/>
                          <a:endParaRPr lang="nl-BE" sz="2000" dirty="0"/>
                        </a:p>
                        <a:p>
                          <a:pPr algn="ctr"/>
                          <a:r>
                            <a:rPr lang="nl-BE" sz="2000" dirty="0"/>
                            <a:t>1</a:t>
                          </a:r>
                        </a:p>
                        <a:p>
                          <a:pPr algn="ctr"/>
                          <a:endParaRPr lang="nl-BE" sz="2000" dirty="0"/>
                        </a:p>
                        <a:p>
                          <a:pPr algn="ctr"/>
                          <a:r>
                            <a:rPr lang="nl-BE" sz="2000" dirty="0"/>
                            <a:t>0</a:t>
                          </a:r>
                        </a:p>
                      </a:txBody>
                      <a:tcPr>
                        <a:lnL w="19050" cap="flat" cmpd="sng" algn="ctr">
                          <a:solidFill>
                            <a:schemeClr val="tx1"/>
                          </a:solidFill>
                          <a:prstDash val="solid"/>
                          <a:round/>
                          <a:headEnd type="none" w="med" len="med"/>
                          <a:tailEnd type="none" w="med" len="med"/>
                        </a:lnL>
                      </a:tcPr>
                    </a:tc>
                    <a:tc>
                      <a:txBody>
                        <a:bodyPr/>
                        <a:lstStyle/>
                        <a:p>
                          <a:pPr algn="ctr"/>
                          <a:r>
                            <a:rPr lang="nl-BE" sz="2000" dirty="0"/>
                            <a:t>1</a:t>
                          </a:r>
                        </a:p>
                        <a:p>
                          <a:pPr algn="ctr"/>
                          <a:endParaRPr lang="nl-BE" sz="2000" dirty="0"/>
                        </a:p>
                        <a:p>
                          <a:pPr algn="ctr"/>
                          <a:r>
                            <a:rPr lang="nl-BE" sz="2000" dirty="0"/>
                            <a:t>1</a:t>
                          </a:r>
                        </a:p>
                        <a:p>
                          <a:pPr algn="ctr"/>
                          <a:endParaRPr lang="nl-BE" sz="2000" dirty="0"/>
                        </a:p>
                        <a:p>
                          <a:pPr algn="ctr"/>
                          <a:r>
                            <a:rPr lang="nl-BE" sz="2000" dirty="0"/>
                            <a:t>0</a:t>
                          </a:r>
                        </a:p>
                      </a:txBody>
                      <a:tcPr/>
                    </a:tc>
                    <a:extLst>
                      <a:ext uri="{0D108BD9-81ED-4DB2-BD59-A6C34878D82A}">
                        <a16:rowId xmlns:a16="http://schemas.microsoft.com/office/drawing/2014/main" val="1819759527"/>
                      </a:ext>
                    </a:extLst>
                  </a:tr>
                </a:tbl>
              </a:graphicData>
            </a:graphic>
          </p:graphicFrame>
        </mc:Fallback>
      </mc:AlternateContent>
      <p:sp>
        <p:nvSpPr>
          <p:cNvPr id="22" name="Rechthoek 21">
            <a:extLst>
              <a:ext uri="{FF2B5EF4-FFF2-40B4-BE49-F238E27FC236}">
                <a16:creationId xmlns:a16="http://schemas.microsoft.com/office/drawing/2014/main" id="{B8B36092-C8BD-03B7-80E4-37D675127205}"/>
              </a:ext>
            </a:extLst>
          </p:cNvPr>
          <p:cNvSpPr/>
          <p:nvPr/>
        </p:nvSpPr>
        <p:spPr>
          <a:xfrm>
            <a:off x="4509332" y="1915080"/>
            <a:ext cx="484094" cy="92039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n>
                <a:solidFill>
                  <a:srgbClr val="FF0000"/>
                </a:solidFill>
              </a:ln>
            </a:endParaRPr>
          </a:p>
        </p:txBody>
      </p:sp>
      <mc:AlternateContent xmlns:mc="http://schemas.openxmlformats.org/markup-compatibility/2006" xmlns:a14="http://schemas.microsoft.com/office/drawing/2010/main">
        <mc:Choice Requires="a14">
          <p:sp>
            <p:nvSpPr>
              <p:cNvPr id="23" name="Tekstvak 22">
                <a:extLst>
                  <a:ext uri="{FF2B5EF4-FFF2-40B4-BE49-F238E27FC236}">
                    <a16:creationId xmlns:a16="http://schemas.microsoft.com/office/drawing/2014/main" id="{D30DD0F4-ED1B-9C8C-CF33-7A97F17D0386}"/>
                  </a:ext>
                </a:extLst>
              </p:cNvPr>
              <p:cNvSpPr txBox="1"/>
              <p:nvPr/>
            </p:nvSpPr>
            <p:spPr>
              <a:xfrm>
                <a:off x="5853866" y="1855620"/>
                <a:ext cx="3173688" cy="2031325"/>
              </a:xfrm>
              <a:prstGeom prst="rect">
                <a:avLst/>
              </a:prstGeom>
              <a:noFill/>
            </p:spPr>
            <p:txBody>
              <a:bodyPr wrap="square" rtlCol="0">
                <a:spAutoFit/>
              </a:bodyPr>
              <a:lstStyle/>
              <a:p>
                <a:r>
                  <a:rPr lang="nl-BE" dirty="0"/>
                  <a:t>Eenvoudige vorm:</a:t>
                </a:r>
              </a:p>
              <a:p>
                <a:endParaRPr lang="nl-BE" dirty="0"/>
              </a:p>
              <a:p>
                <a:r>
                  <a:rPr lang="nl-BE" dirty="0"/>
                  <a:t>Methode 2:</a:t>
                </a:r>
              </a:p>
              <a:p>
                <a:endParaRPr lang="nl-BE" dirty="0"/>
              </a:p>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𝑓</m:t>
                      </m:r>
                      <m:d>
                        <m:dPr>
                          <m:ctrlPr>
                            <a:rPr lang="nl-BE" b="0" i="1" smtClean="0">
                              <a:latin typeface="Cambria Math" panose="02040503050406030204" pitchFamily="18" charset="0"/>
                            </a:rPr>
                          </m:ctrlPr>
                        </m:dPr>
                        <m:e>
                          <m:r>
                            <a:rPr lang="nl-BE" b="0" i="1" smtClean="0">
                              <a:latin typeface="Cambria Math" panose="02040503050406030204" pitchFamily="18" charset="0"/>
                            </a:rPr>
                            <m:t>𝑥</m:t>
                          </m:r>
                          <m:r>
                            <a:rPr lang="nl-BE" b="0" i="1" smtClean="0">
                              <a:latin typeface="Cambria Math" panose="02040503050406030204" pitchFamily="18" charset="0"/>
                            </a:rPr>
                            <m:t>,</m:t>
                          </m:r>
                          <m:r>
                            <a:rPr lang="nl-BE" b="0" i="1" smtClean="0">
                              <a:latin typeface="Cambria Math" panose="02040503050406030204" pitchFamily="18" charset="0"/>
                            </a:rPr>
                            <m:t>𝑦</m:t>
                          </m:r>
                          <m:r>
                            <a:rPr lang="nl-BE" b="0" i="1" smtClean="0">
                              <a:latin typeface="Cambria Math" panose="02040503050406030204" pitchFamily="18" charset="0"/>
                            </a:rPr>
                            <m:t>,</m:t>
                          </m:r>
                          <m:r>
                            <a:rPr lang="nl-BE" b="0" i="1" smtClean="0">
                              <a:latin typeface="Cambria Math" panose="02040503050406030204" pitchFamily="18" charset="0"/>
                            </a:rPr>
                            <m:t>𝑧</m:t>
                          </m:r>
                        </m:e>
                      </m:d>
                      <m:r>
                        <a:rPr lang="nl-BE" b="0" i="1" smtClean="0">
                          <a:latin typeface="Cambria Math" panose="02040503050406030204" pitchFamily="18" charset="0"/>
                        </a:rPr>
                        <m:t>=</m:t>
                      </m:r>
                      <m:r>
                        <a:rPr lang="nl-BE" b="0" i="1" smtClean="0">
                          <a:solidFill>
                            <a:srgbClr val="00B0F0"/>
                          </a:solidFill>
                          <a:latin typeface="Cambria Math" panose="02040503050406030204" pitchFamily="18" charset="0"/>
                        </a:rPr>
                        <m:t>𝑦</m:t>
                      </m:r>
                      <m:d>
                        <m:dPr>
                          <m:ctrlPr>
                            <a:rPr lang="nl-BE" b="0" i="1" smtClean="0">
                              <a:solidFill>
                                <a:schemeClr val="tx1"/>
                              </a:solidFill>
                              <a:latin typeface="Cambria Math" panose="02040503050406030204" pitchFamily="18" charset="0"/>
                            </a:rPr>
                          </m:ctrlPr>
                        </m:dPr>
                        <m:e>
                          <m:r>
                            <a:rPr lang="nl-BE" b="0" i="1" smtClean="0">
                              <a:solidFill>
                                <a:srgbClr val="00B0F0"/>
                              </a:solidFill>
                              <a:latin typeface="Cambria Math" panose="02040503050406030204" pitchFamily="18" charset="0"/>
                            </a:rPr>
                            <m:t> </m:t>
                          </m:r>
                          <m:r>
                            <a:rPr lang="nl-BE" b="0" i="1" smtClean="0">
                              <a:solidFill>
                                <a:srgbClr val="FF0000"/>
                              </a:solidFill>
                              <a:latin typeface="Cambria Math" panose="02040503050406030204" pitchFamily="18" charset="0"/>
                            </a:rPr>
                            <m:t>𝑥</m:t>
                          </m:r>
                          <m:r>
                            <a:rPr lang="nl-BE" b="0" i="1" smtClean="0">
                              <a:solidFill>
                                <a:srgbClr val="FF0000"/>
                              </a:solidFill>
                              <a:latin typeface="Cambria Math" panose="02040503050406030204" pitchFamily="18" charset="0"/>
                            </a:rPr>
                            <m:t>+</m:t>
                          </m:r>
                          <m:r>
                            <a:rPr lang="nl-BE" b="0" i="1" smtClean="0">
                              <a:solidFill>
                                <a:srgbClr val="FF0000"/>
                              </a:solidFill>
                              <a:latin typeface="Cambria Math" panose="02040503050406030204" pitchFamily="18" charset="0"/>
                            </a:rPr>
                            <m:t>𝑧</m:t>
                          </m:r>
                        </m:e>
                      </m:d>
                    </m:oMath>
                  </m:oMathPara>
                </a14:m>
                <a:endParaRPr lang="nl-BE" b="0" dirty="0">
                  <a:solidFill>
                    <a:schemeClr val="tx1"/>
                  </a:solidFill>
                </a:endParaRPr>
              </a:p>
              <a:p>
                <a:endParaRPr lang="nl-BE" dirty="0"/>
              </a:p>
              <a:p>
                <a:r>
                  <a:rPr lang="nl-BE" dirty="0"/>
                  <a:t>-&gt; Meest eenvoudige vorm</a:t>
                </a:r>
              </a:p>
            </p:txBody>
          </p:sp>
        </mc:Choice>
        <mc:Fallback xmlns="">
          <p:sp>
            <p:nvSpPr>
              <p:cNvPr id="23" name="Tekstvak 22">
                <a:extLst>
                  <a:ext uri="{FF2B5EF4-FFF2-40B4-BE49-F238E27FC236}">
                    <a16:creationId xmlns:a16="http://schemas.microsoft.com/office/drawing/2014/main" id="{D30DD0F4-ED1B-9C8C-CF33-7A97F17D0386}"/>
                  </a:ext>
                </a:extLst>
              </p:cNvPr>
              <p:cNvSpPr txBox="1">
                <a:spLocks noRot="1" noChangeAspect="1" noMove="1" noResize="1" noEditPoints="1" noAdjustHandles="1" noChangeArrowheads="1" noChangeShapeType="1" noTextEdit="1"/>
              </p:cNvSpPr>
              <p:nvPr/>
            </p:nvSpPr>
            <p:spPr>
              <a:xfrm>
                <a:off x="5853866" y="1855620"/>
                <a:ext cx="3173688" cy="2031325"/>
              </a:xfrm>
              <a:prstGeom prst="rect">
                <a:avLst/>
              </a:prstGeom>
              <a:blipFill>
                <a:blip r:embed="rId5"/>
                <a:stretch>
                  <a:fillRect l="-1536" t="-1497" b="-3593"/>
                </a:stretch>
              </a:blipFill>
            </p:spPr>
            <p:txBody>
              <a:bodyPr/>
              <a:lstStyle/>
              <a:p>
                <a:r>
                  <a:rPr lang="nl-BE">
                    <a:noFill/>
                  </a:rPr>
                  <a:t> </a:t>
                </a:r>
              </a:p>
            </p:txBody>
          </p:sp>
        </mc:Fallback>
      </mc:AlternateContent>
      <p:cxnSp>
        <p:nvCxnSpPr>
          <p:cNvPr id="4" name="Rechte verbindingslijn 3">
            <a:extLst>
              <a:ext uri="{FF2B5EF4-FFF2-40B4-BE49-F238E27FC236}">
                <a16:creationId xmlns:a16="http://schemas.microsoft.com/office/drawing/2014/main" id="{C45EB5AE-7DCA-60ED-3FB2-D3F8A87355C1}"/>
              </a:ext>
            </a:extLst>
          </p:cNvPr>
          <p:cNvCxnSpPr/>
          <p:nvPr/>
        </p:nvCxnSpPr>
        <p:spPr>
          <a:xfrm flipV="1">
            <a:off x="4589930" y="3576918"/>
            <a:ext cx="0" cy="367553"/>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 name="Rechte verbindingslijn 5">
            <a:extLst>
              <a:ext uri="{FF2B5EF4-FFF2-40B4-BE49-F238E27FC236}">
                <a16:creationId xmlns:a16="http://schemas.microsoft.com/office/drawing/2014/main" id="{901E72F0-6B25-79DD-B44B-31513C63D6CA}"/>
              </a:ext>
            </a:extLst>
          </p:cNvPr>
          <p:cNvCxnSpPr/>
          <p:nvPr/>
        </p:nvCxnSpPr>
        <p:spPr>
          <a:xfrm>
            <a:off x="4572000" y="3581037"/>
            <a:ext cx="887506"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 name="Rechte verbindingslijn 6">
            <a:extLst>
              <a:ext uri="{FF2B5EF4-FFF2-40B4-BE49-F238E27FC236}">
                <a16:creationId xmlns:a16="http://schemas.microsoft.com/office/drawing/2014/main" id="{E57E6FE5-92A3-40C4-D5A1-31A0AB1E51CB}"/>
              </a:ext>
            </a:extLst>
          </p:cNvPr>
          <p:cNvCxnSpPr/>
          <p:nvPr/>
        </p:nvCxnSpPr>
        <p:spPr>
          <a:xfrm flipV="1">
            <a:off x="5441574" y="3585880"/>
            <a:ext cx="0" cy="367553"/>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0" name="Rechte verbindingslijn 9">
            <a:extLst>
              <a:ext uri="{FF2B5EF4-FFF2-40B4-BE49-F238E27FC236}">
                <a16:creationId xmlns:a16="http://schemas.microsoft.com/office/drawing/2014/main" id="{B9504AB1-CE84-57F6-4397-753E743A5252}"/>
              </a:ext>
            </a:extLst>
          </p:cNvPr>
          <p:cNvCxnSpPr/>
          <p:nvPr/>
        </p:nvCxnSpPr>
        <p:spPr>
          <a:xfrm flipV="1">
            <a:off x="4572001" y="1909479"/>
            <a:ext cx="0" cy="367553"/>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2" name="Rechte verbindingslijn 11">
            <a:extLst>
              <a:ext uri="{FF2B5EF4-FFF2-40B4-BE49-F238E27FC236}">
                <a16:creationId xmlns:a16="http://schemas.microsoft.com/office/drawing/2014/main" id="{D2CE6D39-36A4-5A5C-472C-6489CE9E7593}"/>
              </a:ext>
            </a:extLst>
          </p:cNvPr>
          <p:cNvCxnSpPr/>
          <p:nvPr/>
        </p:nvCxnSpPr>
        <p:spPr>
          <a:xfrm flipV="1">
            <a:off x="5423645" y="1918441"/>
            <a:ext cx="0" cy="367553"/>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 name="Rechte verbindingslijn 12">
            <a:extLst>
              <a:ext uri="{FF2B5EF4-FFF2-40B4-BE49-F238E27FC236}">
                <a16:creationId xmlns:a16="http://schemas.microsoft.com/office/drawing/2014/main" id="{A40DFC2D-1F00-645A-AABF-7D21DF11404C}"/>
              </a:ext>
            </a:extLst>
          </p:cNvPr>
          <p:cNvCxnSpPr/>
          <p:nvPr/>
        </p:nvCxnSpPr>
        <p:spPr>
          <a:xfrm>
            <a:off x="4554068" y="2308042"/>
            <a:ext cx="887506"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98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55612"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404434" y="406751"/>
            <a:ext cx="8283953" cy="686854"/>
          </a:xfrm>
          <a:prstGeom prst="rect">
            <a:avLst/>
          </a:prstGeom>
        </p:spPr>
        <p:txBody>
          <a:bodyPr vert="horz" lIns="91440" tIns="45720" rIns="91440" bIns="45720" rtlCol="0" anchor="t" anchorCtr="0">
            <a:normAutofit fontScale="85000" lnSpcReduction="100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5.4. </a:t>
            </a:r>
            <a:r>
              <a:rPr lang="nl-BE" sz="2800" dirty="0" err="1">
                <a:solidFill>
                  <a:schemeClr val="tx1"/>
                </a:solidFill>
                <a:latin typeface="+mj-lt"/>
              </a:rPr>
              <a:t>Boole</a:t>
            </a:r>
            <a:r>
              <a:rPr lang="nl-BE" sz="2800" dirty="0">
                <a:solidFill>
                  <a:schemeClr val="tx1"/>
                </a:solidFill>
                <a:latin typeface="+mj-lt"/>
              </a:rPr>
              <a:t> Algebra en logische schakelingen (vervolg)</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0" y="838406"/>
            <a:ext cx="8964884" cy="43050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2000" dirty="0">
                <a:solidFill>
                  <a:schemeClr val="tx1"/>
                </a:solidFill>
                <a:latin typeface="Montserrat" pitchFamily="2" charset="-94"/>
              </a:rPr>
              <a:t>	Gebruik KD om equivalente schakeling te bepalen:</a:t>
            </a:r>
          </a:p>
          <a:p>
            <a:pPr marL="742950" lvl="1" indent="-285750">
              <a:lnSpc>
                <a:spcPct val="107000"/>
              </a:lnSpc>
              <a:buFont typeface="+mj-lt"/>
              <a:buAutoNum type="alphaLcPeriod"/>
            </a:pPr>
            <a:endParaRPr lang="nl-BE" sz="1600" dirty="0">
              <a:solidFill>
                <a:schemeClr val="tx1"/>
              </a:solidFill>
              <a:effectLst/>
              <a:latin typeface="Montserrat" pitchFamily="2" charset="-94"/>
              <a:ea typeface="Calibri" panose="020F0502020204030204" pitchFamily="34" charset="0"/>
              <a:cs typeface="Times New Roman" panose="02020603050405020304" pitchFamily="18" charset="0"/>
            </a:endParaRPr>
          </a:p>
        </p:txBody>
      </p:sp>
      <p:pic>
        <p:nvPicPr>
          <p:cNvPr id="3" name="Afbeelding 2">
            <a:extLst>
              <a:ext uri="{FF2B5EF4-FFF2-40B4-BE49-F238E27FC236}">
                <a16:creationId xmlns:a16="http://schemas.microsoft.com/office/drawing/2014/main" id="{749A401D-FBEB-41E9-148C-620E2AB15EB4}"/>
              </a:ext>
            </a:extLst>
          </p:cNvPr>
          <p:cNvPicPr>
            <a:picLocks noChangeAspect="1"/>
          </p:cNvPicPr>
          <p:nvPr/>
        </p:nvPicPr>
        <p:blipFill>
          <a:blip r:embed="rId3"/>
          <a:stretch>
            <a:fillRect/>
          </a:stretch>
        </p:blipFill>
        <p:spPr>
          <a:xfrm>
            <a:off x="332262" y="2246291"/>
            <a:ext cx="2649594" cy="1750041"/>
          </a:xfrm>
          <a:prstGeom prst="rect">
            <a:avLst/>
          </a:prstGeom>
        </p:spPr>
      </p:pic>
      <p:sp>
        <p:nvSpPr>
          <p:cNvPr id="14" name="Tekstvak 13">
            <a:extLst>
              <a:ext uri="{FF2B5EF4-FFF2-40B4-BE49-F238E27FC236}">
                <a16:creationId xmlns:a16="http://schemas.microsoft.com/office/drawing/2014/main" id="{D583442E-3704-1FC1-16A7-B1426AFDE2B2}"/>
              </a:ext>
            </a:extLst>
          </p:cNvPr>
          <p:cNvSpPr txBox="1"/>
          <p:nvPr/>
        </p:nvSpPr>
        <p:spPr>
          <a:xfrm>
            <a:off x="7122" y="2132623"/>
            <a:ext cx="300082" cy="1200329"/>
          </a:xfrm>
          <a:prstGeom prst="rect">
            <a:avLst/>
          </a:prstGeom>
          <a:noFill/>
        </p:spPr>
        <p:txBody>
          <a:bodyPr wrap="none" rtlCol="0">
            <a:spAutoFit/>
          </a:bodyPr>
          <a:lstStyle/>
          <a:p>
            <a:r>
              <a:rPr lang="nl-BE" dirty="0"/>
              <a:t>x</a:t>
            </a:r>
            <a:br>
              <a:rPr lang="nl-BE" dirty="0"/>
            </a:br>
            <a:r>
              <a:rPr lang="nl-BE" dirty="0"/>
              <a:t>y</a:t>
            </a:r>
            <a:br>
              <a:rPr lang="nl-BE" dirty="0"/>
            </a:br>
            <a:br>
              <a:rPr lang="nl-BE" dirty="0"/>
            </a:br>
            <a:r>
              <a:rPr lang="nl-BE" dirty="0" err="1"/>
              <a:t>z</a:t>
            </a:r>
            <a:endParaRPr lang="nl-BE" dirty="0"/>
          </a:p>
        </p:txBody>
      </p:sp>
      <mc:AlternateContent xmlns:mc="http://schemas.openxmlformats.org/markup-compatibility/2006" xmlns:a14="http://schemas.microsoft.com/office/drawing/2010/main">
        <mc:Choice Requires="a14">
          <p:sp>
            <p:nvSpPr>
              <p:cNvPr id="23" name="Tekstvak 22">
                <a:extLst>
                  <a:ext uri="{FF2B5EF4-FFF2-40B4-BE49-F238E27FC236}">
                    <a16:creationId xmlns:a16="http://schemas.microsoft.com/office/drawing/2014/main" id="{D30DD0F4-ED1B-9C8C-CF33-7A97F17D0386}"/>
                  </a:ext>
                </a:extLst>
              </p:cNvPr>
              <p:cNvSpPr txBox="1"/>
              <p:nvPr/>
            </p:nvSpPr>
            <p:spPr>
              <a:xfrm>
                <a:off x="3275723" y="1731673"/>
                <a:ext cx="3003088" cy="923330"/>
              </a:xfrm>
              <a:prstGeom prst="rect">
                <a:avLst/>
              </a:prstGeom>
              <a:noFill/>
            </p:spPr>
            <p:txBody>
              <a:bodyPr wrap="square" rtlCol="0">
                <a:spAutoFit/>
              </a:bodyPr>
              <a:lstStyle/>
              <a:p>
                <a:r>
                  <a:rPr lang="nl-BE" dirty="0"/>
                  <a:t>MEV:</a:t>
                </a:r>
                <a14:m>
                  <m:oMath xmlns:m="http://schemas.openxmlformats.org/officeDocument/2006/math">
                    <m:r>
                      <a:rPr lang="nl-BE" b="0" i="0" smtClean="0">
                        <a:latin typeface="Cambria Math" panose="02040503050406030204" pitchFamily="18" charset="0"/>
                      </a:rPr>
                      <m:t> </m:t>
                    </m:r>
                    <m:r>
                      <a:rPr lang="nl-BE" b="0" i="1" smtClean="0">
                        <a:latin typeface="Cambria Math" panose="02040503050406030204" pitchFamily="18" charset="0"/>
                      </a:rPr>
                      <m:t>𝑓</m:t>
                    </m:r>
                    <m:d>
                      <m:dPr>
                        <m:ctrlPr>
                          <a:rPr lang="nl-BE" b="0" i="1" smtClean="0">
                            <a:latin typeface="Cambria Math" panose="02040503050406030204" pitchFamily="18" charset="0"/>
                          </a:rPr>
                        </m:ctrlPr>
                      </m:dPr>
                      <m:e>
                        <m:r>
                          <a:rPr lang="nl-BE" b="0" i="1" smtClean="0">
                            <a:latin typeface="Cambria Math" panose="02040503050406030204" pitchFamily="18" charset="0"/>
                          </a:rPr>
                          <m:t>𝑥</m:t>
                        </m:r>
                        <m:r>
                          <a:rPr lang="nl-BE" b="0" i="1" smtClean="0">
                            <a:latin typeface="Cambria Math" panose="02040503050406030204" pitchFamily="18" charset="0"/>
                          </a:rPr>
                          <m:t>,</m:t>
                        </m:r>
                        <m:r>
                          <a:rPr lang="nl-BE" b="0" i="1" smtClean="0">
                            <a:latin typeface="Cambria Math" panose="02040503050406030204" pitchFamily="18" charset="0"/>
                          </a:rPr>
                          <m:t>𝑦</m:t>
                        </m:r>
                        <m:r>
                          <a:rPr lang="nl-BE" b="0" i="1" smtClean="0">
                            <a:latin typeface="Cambria Math" panose="02040503050406030204" pitchFamily="18" charset="0"/>
                          </a:rPr>
                          <m:t>,</m:t>
                        </m:r>
                        <m:r>
                          <a:rPr lang="nl-BE" b="0" i="1" smtClean="0">
                            <a:latin typeface="Cambria Math" panose="02040503050406030204" pitchFamily="18" charset="0"/>
                          </a:rPr>
                          <m:t>𝑧</m:t>
                        </m:r>
                      </m:e>
                    </m:d>
                    <m:r>
                      <a:rPr lang="nl-BE" b="0" i="1" smtClean="0">
                        <a:latin typeface="Cambria Math" panose="02040503050406030204" pitchFamily="18" charset="0"/>
                      </a:rPr>
                      <m:t>=</m:t>
                    </m:r>
                    <m:r>
                      <a:rPr lang="nl-BE" b="0" i="1" smtClean="0">
                        <a:solidFill>
                          <a:schemeClr val="tx1"/>
                        </a:solidFill>
                        <a:latin typeface="Cambria Math" panose="02040503050406030204" pitchFamily="18" charset="0"/>
                      </a:rPr>
                      <m:t>𝑦</m:t>
                    </m:r>
                    <m:d>
                      <m:dPr>
                        <m:ctrlPr>
                          <a:rPr lang="nl-BE" b="0" i="1" smtClean="0">
                            <a:solidFill>
                              <a:schemeClr val="tx1"/>
                            </a:solidFill>
                            <a:latin typeface="Cambria Math" panose="02040503050406030204" pitchFamily="18" charset="0"/>
                          </a:rPr>
                        </m:ctrlPr>
                      </m:dPr>
                      <m:e>
                        <m:r>
                          <a:rPr lang="nl-BE" b="0" i="1" smtClean="0">
                            <a:solidFill>
                              <a:schemeClr val="tx1"/>
                            </a:solidFill>
                            <a:latin typeface="Cambria Math" panose="02040503050406030204" pitchFamily="18" charset="0"/>
                          </a:rPr>
                          <m:t> </m:t>
                        </m:r>
                        <m:r>
                          <a:rPr lang="nl-BE" b="0" i="1" smtClean="0">
                            <a:solidFill>
                              <a:schemeClr val="tx1"/>
                            </a:solidFill>
                            <a:latin typeface="Cambria Math" panose="02040503050406030204" pitchFamily="18" charset="0"/>
                          </a:rPr>
                          <m:t>𝑥</m:t>
                        </m:r>
                        <m:r>
                          <a:rPr lang="nl-BE" b="0" i="1" smtClean="0">
                            <a:solidFill>
                              <a:schemeClr val="tx1"/>
                            </a:solidFill>
                            <a:latin typeface="Cambria Math" panose="02040503050406030204" pitchFamily="18" charset="0"/>
                          </a:rPr>
                          <m:t>+</m:t>
                        </m:r>
                        <m:r>
                          <a:rPr lang="nl-BE" b="0" i="1" smtClean="0">
                            <a:solidFill>
                              <a:schemeClr val="tx1"/>
                            </a:solidFill>
                            <a:latin typeface="Cambria Math" panose="02040503050406030204" pitchFamily="18" charset="0"/>
                          </a:rPr>
                          <m:t>𝑧</m:t>
                        </m:r>
                      </m:e>
                    </m:d>
                  </m:oMath>
                </a14:m>
                <a:endParaRPr lang="nl-BE" b="0" dirty="0">
                  <a:solidFill>
                    <a:schemeClr val="tx1"/>
                  </a:solidFill>
                </a:endParaRPr>
              </a:p>
              <a:p>
                <a:endParaRPr lang="nl-BE" dirty="0"/>
              </a:p>
              <a:p>
                <a:r>
                  <a:rPr lang="nl-BE" b="0" dirty="0">
                    <a:solidFill>
                      <a:schemeClr val="tx1"/>
                    </a:solidFill>
                  </a:rPr>
                  <a:t>Equivalente schakeling:</a:t>
                </a:r>
              </a:p>
            </p:txBody>
          </p:sp>
        </mc:Choice>
        <mc:Fallback xmlns="">
          <p:sp>
            <p:nvSpPr>
              <p:cNvPr id="23" name="Tekstvak 22">
                <a:extLst>
                  <a:ext uri="{FF2B5EF4-FFF2-40B4-BE49-F238E27FC236}">
                    <a16:creationId xmlns:a16="http://schemas.microsoft.com/office/drawing/2014/main" id="{D30DD0F4-ED1B-9C8C-CF33-7A97F17D0386}"/>
                  </a:ext>
                </a:extLst>
              </p:cNvPr>
              <p:cNvSpPr txBox="1">
                <a:spLocks noRot="1" noChangeAspect="1" noMove="1" noResize="1" noEditPoints="1" noAdjustHandles="1" noChangeArrowheads="1" noChangeShapeType="1" noTextEdit="1"/>
              </p:cNvSpPr>
              <p:nvPr/>
            </p:nvSpPr>
            <p:spPr>
              <a:xfrm>
                <a:off x="3275723" y="1731673"/>
                <a:ext cx="3003088" cy="923330"/>
              </a:xfrm>
              <a:prstGeom prst="rect">
                <a:avLst/>
              </a:prstGeom>
              <a:blipFill>
                <a:blip r:embed="rId4"/>
                <a:stretch>
                  <a:fillRect l="-1623" t="-3289" b="-9211"/>
                </a:stretch>
              </a:blipFill>
            </p:spPr>
            <p:txBody>
              <a:bodyPr/>
              <a:lstStyle/>
              <a:p>
                <a:r>
                  <a:rPr lang="nl-BE">
                    <a:noFill/>
                  </a:rPr>
                  <a:t> </a:t>
                </a:r>
              </a:p>
            </p:txBody>
          </p:sp>
        </mc:Fallback>
      </mc:AlternateContent>
      <p:pic>
        <p:nvPicPr>
          <p:cNvPr id="2" name="Afbeelding 1">
            <a:extLst>
              <a:ext uri="{FF2B5EF4-FFF2-40B4-BE49-F238E27FC236}">
                <a16:creationId xmlns:a16="http://schemas.microsoft.com/office/drawing/2014/main" id="{19622A92-32A3-5B6E-2C98-EF7B9464CC40}"/>
              </a:ext>
            </a:extLst>
          </p:cNvPr>
          <p:cNvPicPr>
            <a:picLocks noChangeAspect="1"/>
          </p:cNvPicPr>
          <p:nvPr/>
        </p:nvPicPr>
        <p:blipFill>
          <a:blip r:embed="rId5"/>
          <a:stretch>
            <a:fillRect/>
          </a:stretch>
        </p:blipFill>
        <p:spPr>
          <a:xfrm>
            <a:off x="6245237" y="2488836"/>
            <a:ext cx="2649594" cy="975105"/>
          </a:xfrm>
          <a:prstGeom prst="rect">
            <a:avLst/>
          </a:prstGeom>
        </p:spPr>
      </p:pic>
      <p:sp>
        <p:nvSpPr>
          <p:cNvPr id="5" name="Tekstvak 4">
            <a:extLst>
              <a:ext uri="{FF2B5EF4-FFF2-40B4-BE49-F238E27FC236}">
                <a16:creationId xmlns:a16="http://schemas.microsoft.com/office/drawing/2014/main" id="{A355B205-4420-5233-FEA9-9D2F2AF2207F}"/>
              </a:ext>
            </a:extLst>
          </p:cNvPr>
          <p:cNvSpPr txBox="1"/>
          <p:nvPr/>
        </p:nvSpPr>
        <p:spPr>
          <a:xfrm>
            <a:off x="6183806" y="2500183"/>
            <a:ext cx="414218" cy="646331"/>
          </a:xfrm>
          <a:prstGeom prst="rect">
            <a:avLst/>
          </a:prstGeom>
          <a:solidFill>
            <a:schemeClr val="bg2"/>
          </a:solidFill>
        </p:spPr>
        <p:txBody>
          <a:bodyPr wrap="square" rtlCol="0">
            <a:spAutoFit/>
          </a:bodyPr>
          <a:lstStyle/>
          <a:p>
            <a:r>
              <a:rPr lang="nl-BE" dirty="0"/>
              <a:t>x</a:t>
            </a:r>
            <a:br>
              <a:rPr lang="nl-BE" dirty="0"/>
            </a:br>
            <a:r>
              <a:rPr lang="nl-BE" dirty="0" err="1"/>
              <a:t>z</a:t>
            </a:r>
            <a:endParaRPr lang="nl-BE" dirty="0"/>
          </a:p>
        </p:txBody>
      </p:sp>
      <p:sp>
        <p:nvSpPr>
          <p:cNvPr id="16" name="Tekstvak 15">
            <a:extLst>
              <a:ext uri="{FF2B5EF4-FFF2-40B4-BE49-F238E27FC236}">
                <a16:creationId xmlns:a16="http://schemas.microsoft.com/office/drawing/2014/main" id="{0CE3DC44-FDEE-0689-0E39-2290F0BE8C8B}"/>
              </a:ext>
            </a:extLst>
          </p:cNvPr>
          <p:cNvSpPr txBox="1"/>
          <p:nvPr/>
        </p:nvSpPr>
        <p:spPr>
          <a:xfrm>
            <a:off x="6999590" y="3091847"/>
            <a:ext cx="300082" cy="369332"/>
          </a:xfrm>
          <a:prstGeom prst="rect">
            <a:avLst/>
          </a:prstGeom>
          <a:solidFill>
            <a:schemeClr val="bg2"/>
          </a:solidFill>
        </p:spPr>
        <p:txBody>
          <a:bodyPr wrap="none" rtlCol="0">
            <a:spAutoFit/>
          </a:bodyPr>
          <a:lstStyle/>
          <a:p>
            <a:r>
              <a:rPr lang="nl-BE" dirty="0"/>
              <a:t>y</a:t>
            </a:r>
          </a:p>
        </p:txBody>
      </p:sp>
      <p:sp>
        <p:nvSpPr>
          <p:cNvPr id="17" name="Tekstvak 16">
            <a:extLst>
              <a:ext uri="{FF2B5EF4-FFF2-40B4-BE49-F238E27FC236}">
                <a16:creationId xmlns:a16="http://schemas.microsoft.com/office/drawing/2014/main" id="{D355E446-47DD-833B-9F9D-CAE3A420B124}"/>
              </a:ext>
            </a:extLst>
          </p:cNvPr>
          <p:cNvSpPr txBox="1"/>
          <p:nvPr/>
        </p:nvSpPr>
        <p:spPr>
          <a:xfrm>
            <a:off x="8326466" y="2981158"/>
            <a:ext cx="708335" cy="307777"/>
          </a:xfrm>
          <a:prstGeom prst="rect">
            <a:avLst/>
          </a:prstGeom>
          <a:solidFill>
            <a:schemeClr val="bg2"/>
          </a:solidFill>
        </p:spPr>
        <p:txBody>
          <a:bodyPr wrap="none" rtlCol="0">
            <a:spAutoFit/>
          </a:bodyPr>
          <a:lstStyle/>
          <a:p>
            <a:r>
              <a:rPr lang="nl-BE" sz="1400" dirty="0"/>
              <a:t>f(</a:t>
            </a:r>
            <a:r>
              <a:rPr lang="nl-BE" sz="1400" dirty="0" err="1"/>
              <a:t>x,y,z</a:t>
            </a:r>
            <a:r>
              <a:rPr lang="nl-BE" sz="1400" dirty="0"/>
              <a:t>)</a:t>
            </a:r>
          </a:p>
        </p:txBody>
      </p:sp>
      <p:sp>
        <p:nvSpPr>
          <p:cNvPr id="18" name="Tekstvak 17">
            <a:extLst>
              <a:ext uri="{FF2B5EF4-FFF2-40B4-BE49-F238E27FC236}">
                <a16:creationId xmlns:a16="http://schemas.microsoft.com/office/drawing/2014/main" id="{2170C8C5-D273-4565-5C02-39A678241D20}"/>
              </a:ext>
            </a:extLst>
          </p:cNvPr>
          <p:cNvSpPr txBox="1"/>
          <p:nvPr/>
        </p:nvSpPr>
        <p:spPr>
          <a:xfrm>
            <a:off x="2642844" y="2918405"/>
            <a:ext cx="727884" cy="307777"/>
          </a:xfrm>
          <a:prstGeom prst="rect">
            <a:avLst/>
          </a:prstGeom>
          <a:solidFill>
            <a:schemeClr val="bg2"/>
          </a:solidFill>
        </p:spPr>
        <p:txBody>
          <a:bodyPr wrap="square" rtlCol="0">
            <a:spAutoFit/>
          </a:bodyPr>
          <a:lstStyle/>
          <a:p>
            <a:r>
              <a:rPr lang="nl-BE" sz="1400" dirty="0"/>
              <a:t>f(</a:t>
            </a:r>
            <a:r>
              <a:rPr lang="nl-BE" sz="1400" dirty="0" err="1"/>
              <a:t>x,y,z</a:t>
            </a:r>
            <a:r>
              <a:rPr lang="nl-BE" sz="1400" dirty="0"/>
              <a:t>)</a:t>
            </a:r>
          </a:p>
        </p:txBody>
      </p:sp>
    </p:spTree>
    <p:extLst>
      <p:ext uri="{BB962C8B-B14F-4D97-AF65-F5344CB8AC3E}">
        <p14:creationId xmlns:p14="http://schemas.microsoft.com/office/powerpoint/2010/main" val="377431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55612"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404435" y="268549"/>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5.5. Oefeningen</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04435" y="657166"/>
            <a:ext cx="8509272" cy="405202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2000" b="1" dirty="0">
                <a:solidFill>
                  <a:schemeClr val="tx1"/>
                </a:solidFill>
                <a:latin typeface="Montserrat" pitchFamily="2" charset="-94"/>
              </a:rPr>
              <a:t>Oefening 1:</a:t>
            </a:r>
          </a:p>
          <a:p>
            <a:pPr marL="0" indent="0">
              <a:buNone/>
            </a:pPr>
            <a:r>
              <a:rPr lang="nl-BE" sz="2000" dirty="0">
                <a:solidFill>
                  <a:schemeClr val="tx1"/>
                </a:solidFill>
                <a:latin typeface="Montserrat" pitchFamily="2" charset="-94"/>
              </a:rPr>
              <a:t>Maak gebruik van </a:t>
            </a:r>
            <a:r>
              <a:rPr lang="nl-BE" sz="2000" dirty="0" err="1">
                <a:solidFill>
                  <a:schemeClr val="tx1"/>
                </a:solidFill>
                <a:latin typeface="Montserrat" pitchFamily="2" charset="-94"/>
              </a:rPr>
              <a:t>Karnaugh</a:t>
            </a:r>
            <a:r>
              <a:rPr lang="nl-BE" sz="2000" dirty="0">
                <a:solidFill>
                  <a:schemeClr val="tx1"/>
                </a:solidFill>
                <a:latin typeface="Montserrat" pitchFamily="2" charset="-94"/>
              </a:rPr>
              <a:t>-diagrammen om volgende schakelingen te vereenvoudigen. Voor de oefeningen met 2 uitgangen maak je 2 diagrammen.</a:t>
            </a:r>
          </a:p>
          <a:p>
            <a:pPr marL="0" indent="0">
              <a:buNone/>
            </a:pPr>
            <a:endParaRPr lang="nl-BE" sz="2000" dirty="0">
              <a:solidFill>
                <a:schemeClr val="tx1"/>
              </a:solidFill>
              <a:latin typeface="Montserrat" pitchFamily="2" charset="-94"/>
            </a:endParaRPr>
          </a:p>
          <a:p>
            <a:pPr marL="0" indent="0">
              <a:buNone/>
            </a:pPr>
            <a:endParaRPr lang="nl-BE" sz="1400" dirty="0">
              <a:solidFill>
                <a:schemeClr val="tx1"/>
              </a:solidFill>
              <a:latin typeface="Montserrat" pitchFamily="2" charset="-94"/>
            </a:endParaRPr>
          </a:p>
          <a:p>
            <a:pPr marL="0" indent="0">
              <a:buNone/>
            </a:pPr>
            <a:r>
              <a:rPr lang="nl-BE" sz="1400" dirty="0">
                <a:solidFill>
                  <a:schemeClr val="tx1"/>
                </a:solidFill>
                <a:latin typeface="Montserrat" pitchFamily="2" charset="-94"/>
              </a:rPr>
              <a:t> </a:t>
            </a:r>
          </a:p>
          <a:p>
            <a:pPr marL="0" indent="0">
              <a:buNone/>
            </a:pPr>
            <a:endParaRPr lang="nl-BE" sz="1400" dirty="0">
              <a:solidFill>
                <a:schemeClr val="tx1"/>
              </a:solidFill>
              <a:latin typeface="Montserrat" pitchFamily="2" charset="-94"/>
            </a:endParaRPr>
          </a:p>
        </p:txBody>
      </p:sp>
      <p:pic>
        <p:nvPicPr>
          <p:cNvPr id="2" name="Afbeelding 1">
            <a:extLst>
              <a:ext uri="{FF2B5EF4-FFF2-40B4-BE49-F238E27FC236}">
                <a16:creationId xmlns:a16="http://schemas.microsoft.com/office/drawing/2014/main" id="{767AB0AA-E27D-C733-A53A-32892F7C029C}"/>
              </a:ext>
            </a:extLst>
          </p:cNvPr>
          <p:cNvPicPr>
            <a:picLocks noChangeAspect="1"/>
          </p:cNvPicPr>
          <p:nvPr/>
        </p:nvPicPr>
        <p:blipFill>
          <a:blip r:embed="rId2"/>
          <a:stretch>
            <a:fillRect/>
          </a:stretch>
        </p:blipFill>
        <p:spPr>
          <a:xfrm>
            <a:off x="685800" y="2048758"/>
            <a:ext cx="2284379" cy="989158"/>
          </a:xfrm>
          <a:prstGeom prst="rect">
            <a:avLst/>
          </a:prstGeom>
        </p:spPr>
      </p:pic>
      <p:pic>
        <p:nvPicPr>
          <p:cNvPr id="4" name="Afbeelding 3">
            <a:extLst>
              <a:ext uri="{FF2B5EF4-FFF2-40B4-BE49-F238E27FC236}">
                <a16:creationId xmlns:a16="http://schemas.microsoft.com/office/drawing/2014/main" id="{4AB9ABBD-916C-3741-3ED2-97EFEB155698}"/>
              </a:ext>
            </a:extLst>
          </p:cNvPr>
          <p:cNvPicPr>
            <a:picLocks noChangeAspect="1"/>
          </p:cNvPicPr>
          <p:nvPr/>
        </p:nvPicPr>
        <p:blipFill>
          <a:blip r:embed="rId3"/>
          <a:stretch>
            <a:fillRect/>
          </a:stretch>
        </p:blipFill>
        <p:spPr>
          <a:xfrm>
            <a:off x="685800" y="3426470"/>
            <a:ext cx="2284379" cy="777106"/>
          </a:xfrm>
          <a:prstGeom prst="rect">
            <a:avLst/>
          </a:prstGeom>
        </p:spPr>
      </p:pic>
      <p:pic>
        <p:nvPicPr>
          <p:cNvPr id="5" name="Afbeelding 4">
            <a:extLst>
              <a:ext uri="{FF2B5EF4-FFF2-40B4-BE49-F238E27FC236}">
                <a16:creationId xmlns:a16="http://schemas.microsoft.com/office/drawing/2014/main" id="{30A0D340-0CEE-1632-DA64-12DB376766C5}"/>
              </a:ext>
            </a:extLst>
          </p:cNvPr>
          <p:cNvPicPr>
            <a:picLocks noChangeAspect="1"/>
          </p:cNvPicPr>
          <p:nvPr/>
        </p:nvPicPr>
        <p:blipFill>
          <a:blip r:embed="rId4"/>
          <a:stretch>
            <a:fillRect/>
          </a:stretch>
        </p:blipFill>
        <p:spPr>
          <a:xfrm>
            <a:off x="3571701" y="2034237"/>
            <a:ext cx="2000598" cy="997603"/>
          </a:xfrm>
          <a:prstGeom prst="rect">
            <a:avLst/>
          </a:prstGeom>
        </p:spPr>
      </p:pic>
      <p:pic>
        <p:nvPicPr>
          <p:cNvPr id="6" name="Afbeelding 5">
            <a:extLst>
              <a:ext uri="{FF2B5EF4-FFF2-40B4-BE49-F238E27FC236}">
                <a16:creationId xmlns:a16="http://schemas.microsoft.com/office/drawing/2014/main" id="{EB0DA49C-5905-5E9E-6B20-60B992E19D43}"/>
              </a:ext>
            </a:extLst>
          </p:cNvPr>
          <p:cNvPicPr>
            <a:picLocks noChangeAspect="1"/>
          </p:cNvPicPr>
          <p:nvPr/>
        </p:nvPicPr>
        <p:blipFill>
          <a:blip r:embed="rId5"/>
          <a:stretch>
            <a:fillRect/>
          </a:stretch>
        </p:blipFill>
        <p:spPr>
          <a:xfrm>
            <a:off x="3571701" y="3382797"/>
            <a:ext cx="2000598" cy="1233784"/>
          </a:xfrm>
          <a:prstGeom prst="rect">
            <a:avLst/>
          </a:prstGeom>
        </p:spPr>
      </p:pic>
      <p:pic>
        <p:nvPicPr>
          <p:cNvPr id="7" name="Afbeelding 6">
            <a:extLst>
              <a:ext uri="{FF2B5EF4-FFF2-40B4-BE49-F238E27FC236}">
                <a16:creationId xmlns:a16="http://schemas.microsoft.com/office/drawing/2014/main" id="{BFFC36F3-44AF-E073-9B1C-718324864CCD}"/>
              </a:ext>
            </a:extLst>
          </p:cNvPr>
          <p:cNvPicPr>
            <a:picLocks noChangeAspect="1"/>
          </p:cNvPicPr>
          <p:nvPr/>
        </p:nvPicPr>
        <p:blipFill rotWithShape="1">
          <a:blip r:embed="rId6"/>
          <a:srcRect r="9194"/>
          <a:stretch/>
        </p:blipFill>
        <p:spPr>
          <a:xfrm>
            <a:off x="6335848" y="2034237"/>
            <a:ext cx="2122352" cy="997603"/>
          </a:xfrm>
          <a:prstGeom prst="rect">
            <a:avLst/>
          </a:prstGeom>
        </p:spPr>
      </p:pic>
      <p:sp>
        <p:nvSpPr>
          <p:cNvPr id="10" name="Tekstvak 9">
            <a:extLst>
              <a:ext uri="{FF2B5EF4-FFF2-40B4-BE49-F238E27FC236}">
                <a16:creationId xmlns:a16="http://schemas.microsoft.com/office/drawing/2014/main" id="{1B9DFAB3-A71A-DBA1-5CED-3E52A8644D81}"/>
              </a:ext>
            </a:extLst>
          </p:cNvPr>
          <p:cNvSpPr txBox="1"/>
          <p:nvPr/>
        </p:nvSpPr>
        <p:spPr>
          <a:xfrm>
            <a:off x="330740" y="2313846"/>
            <a:ext cx="389850" cy="369332"/>
          </a:xfrm>
          <a:prstGeom prst="rect">
            <a:avLst/>
          </a:prstGeom>
          <a:noFill/>
        </p:spPr>
        <p:txBody>
          <a:bodyPr wrap="none" rtlCol="0">
            <a:spAutoFit/>
          </a:bodyPr>
          <a:lstStyle/>
          <a:p>
            <a:r>
              <a:rPr lang="nl-BE" dirty="0"/>
              <a:t>a)</a:t>
            </a:r>
          </a:p>
        </p:txBody>
      </p:sp>
      <p:sp>
        <p:nvSpPr>
          <p:cNvPr id="12" name="Tekstvak 11">
            <a:extLst>
              <a:ext uri="{FF2B5EF4-FFF2-40B4-BE49-F238E27FC236}">
                <a16:creationId xmlns:a16="http://schemas.microsoft.com/office/drawing/2014/main" id="{5DB05AA4-79D5-BADC-D31F-C13DAF53A51D}"/>
              </a:ext>
            </a:extLst>
          </p:cNvPr>
          <p:cNvSpPr txBox="1"/>
          <p:nvPr/>
        </p:nvSpPr>
        <p:spPr>
          <a:xfrm>
            <a:off x="330740" y="3585532"/>
            <a:ext cx="389850" cy="369332"/>
          </a:xfrm>
          <a:prstGeom prst="rect">
            <a:avLst/>
          </a:prstGeom>
          <a:noFill/>
        </p:spPr>
        <p:txBody>
          <a:bodyPr wrap="none" rtlCol="0">
            <a:spAutoFit/>
          </a:bodyPr>
          <a:lstStyle/>
          <a:p>
            <a:r>
              <a:rPr lang="nl-BE" dirty="0"/>
              <a:t>b)</a:t>
            </a:r>
          </a:p>
        </p:txBody>
      </p:sp>
      <p:sp>
        <p:nvSpPr>
          <p:cNvPr id="13" name="Tekstvak 12">
            <a:extLst>
              <a:ext uri="{FF2B5EF4-FFF2-40B4-BE49-F238E27FC236}">
                <a16:creationId xmlns:a16="http://schemas.microsoft.com/office/drawing/2014/main" id="{7017084A-E46F-5400-554E-EBE26216D4A4}"/>
              </a:ext>
            </a:extLst>
          </p:cNvPr>
          <p:cNvSpPr txBox="1"/>
          <p:nvPr/>
        </p:nvSpPr>
        <p:spPr>
          <a:xfrm>
            <a:off x="3181851" y="2303547"/>
            <a:ext cx="389850" cy="369332"/>
          </a:xfrm>
          <a:prstGeom prst="rect">
            <a:avLst/>
          </a:prstGeom>
          <a:noFill/>
        </p:spPr>
        <p:txBody>
          <a:bodyPr wrap="none" rtlCol="0">
            <a:spAutoFit/>
          </a:bodyPr>
          <a:lstStyle/>
          <a:p>
            <a:r>
              <a:rPr lang="nl-BE" dirty="0"/>
              <a:t>c)</a:t>
            </a:r>
          </a:p>
        </p:txBody>
      </p:sp>
      <p:sp>
        <p:nvSpPr>
          <p:cNvPr id="14" name="Tekstvak 13">
            <a:extLst>
              <a:ext uri="{FF2B5EF4-FFF2-40B4-BE49-F238E27FC236}">
                <a16:creationId xmlns:a16="http://schemas.microsoft.com/office/drawing/2014/main" id="{999CC016-D8B3-8D82-859B-A769C983719F}"/>
              </a:ext>
            </a:extLst>
          </p:cNvPr>
          <p:cNvSpPr txBox="1"/>
          <p:nvPr/>
        </p:nvSpPr>
        <p:spPr>
          <a:xfrm>
            <a:off x="3181851" y="3768481"/>
            <a:ext cx="389850" cy="369332"/>
          </a:xfrm>
          <a:prstGeom prst="rect">
            <a:avLst/>
          </a:prstGeom>
          <a:noFill/>
        </p:spPr>
        <p:txBody>
          <a:bodyPr wrap="none" rtlCol="0">
            <a:spAutoFit/>
          </a:bodyPr>
          <a:lstStyle/>
          <a:p>
            <a:r>
              <a:rPr lang="nl-BE" dirty="0"/>
              <a:t>d)</a:t>
            </a:r>
          </a:p>
        </p:txBody>
      </p:sp>
      <p:sp>
        <p:nvSpPr>
          <p:cNvPr id="15" name="Tekstvak 14">
            <a:extLst>
              <a:ext uri="{FF2B5EF4-FFF2-40B4-BE49-F238E27FC236}">
                <a16:creationId xmlns:a16="http://schemas.microsoft.com/office/drawing/2014/main" id="{B43C9875-6325-B531-7C76-C7A4444263D0}"/>
              </a:ext>
            </a:extLst>
          </p:cNvPr>
          <p:cNvSpPr txBox="1"/>
          <p:nvPr/>
        </p:nvSpPr>
        <p:spPr>
          <a:xfrm>
            <a:off x="5945998" y="2313846"/>
            <a:ext cx="389850" cy="369332"/>
          </a:xfrm>
          <a:prstGeom prst="rect">
            <a:avLst/>
          </a:prstGeom>
          <a:noFill/>
        </p:spPr>
        <p:txBody>
          <a:bodyPr wrap="none" rtlCol="0">
            <a:spAutoFit/>
          </a:bodyPr>
          <a:lstStyle/>
          <a:p>
            <a:r>
              <a:rPr lang="nl-BE" dirty="0"/>
              <a:t>e)</a:t>
            </a:r>
          </a:p>
        </p:txBody>
      </p:sp>
    </p:spTree>
    <p:extLst>
      <p:ext uri="{BB962C8B-B14F-4D97-AF65-F5344CB8AC3E}">
        <p14:creationId xmlns:p14="http://schemas.microsoft.com/office/powerpoint/2010/main" val="3827368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455612"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404435" y="406751"/>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5.5. Oefeningen</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04435" y="939924"/>
            <a:ext cx="8509272" cy="405202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800" b="1" dirty="0">
                <a:solidFill>
                  <a:schemeClr val="tx1"/>
                </a:solidFill>
                <a:latin typeface="Montserrat" pitchFamily="2" charset="-94"/>
              </a:rPr>
              <a:t>Oefening 2:</a:t>
            </a:r>
          </a:p>
          <a:p>
            <a:pPr marL="0" indent="0">
              <a:buNone/>
            </a:pPr>
            <a:r>
              <a:rPr lang="nl-BE" sz="1800" dirty="0">
                <a:solidFill>
                  <a:schemeClr val="tx1"/>
                </a:solidFill>
                <a:latin typeface="Montserrat" pitchFamily="2" charset="-94"/>
              </a:rPr>
              <a:t>Teken een logisch circuit voor volgende uitvoertabel:</a:t>
            </a:r>
          </a:p>
          <a:p>
            <a:pPr marL="0" indent="0">
              <a:buNone/>
            </a:pPr>
            <a:endParaRPr lang="nl-BE" sz="1800" dirty="0">
              <a:solidFill>
                <a:schemeClr val="tx1"/>
              </a:solidFill>
              <a:latin typeface="Montserrat" pitchFamily="2" charset="-94"/>
            </a:endParaRPr>
          </a:p>
          <a:p>
            <a:pPr marL="0" indent="0">
              <a:buNone/>
            </a:pPr>
            <a:endParaRPr lang="nl-BE" sz="1800" dirty="0">
              <a:solidFill>
                <a:schemeClr val="tx1"/>
              </a:solidFill>
              <a:latin typeface="Montserrat" pitchFamily="2" charset="-94"/>
            </a:endParaRPr>
          </a:p>
          <a:p>
            <a:pPr marL="0" indent="0">
              <a:buNone/>
            </a:pPr>
            <a:endParaRPr lang="nl-BE" sz="1800" dirty="0">
              <a:solidFill>
                <a:schemeClr val="tx1"/>
              </a:solidFill>
              <a:latin typeface="Montserrat" pitchFamily="2" charset="-94"/>
            </a:endParaRPr>
          </a:p>
          <a:p>
            <a:pPr marL="0" indent="0">
              <a:buNone/>
            </a:pPr>
            <a:endParaRPr lang="nl-BE" sz="1800" b="1" dirty="0">
              <a:solidFill>
                <a:schemeClr val="tx1"/>
              </a:solidFill>
              <a:latin typeface="Montserrat" pitchFamily="2" charset="-94"/>
            </a:endParaRPr>
          </a:p>
          <a:p>
            <a:pPr marL="0" indent="0">
              <a:buNone/>
            </a:pPr>
            <a:endParaRPr lang="nl-BE" sz="1800" b="1" dirty="0">
              <a:solidFill>
                <a:schemeClr val="tx1"/>
              </a:solidFill>
              <a:latin typeface="Montserrat" pitchFamily="2" charset="-94"/>
            </a:endParaRPr>
          </a:p>
          <a:p>
            <a:pPr marL="0" indent="0">
              <a:buNone/>
            </a:pPr>
            <a:r>
              <a:rPr lang="nl-BE" sz="1800" b="1" dirty="0">
                <a:solidFill>
                  <a:schemeClr val="tx1"/>
                </a:solidFill>
                <a:latin typeface="Montserrat" pitchFamily="2" charset="-94"/>
              </a:rPr>
              <a:t>Oefening 3:</a:t>
            </a:r>
          </a:p>
          <a:p>
            <a:pPr marL="0" indent="0">
              <a:buNone/>
            </a:pPr>
            <a:r>
              <a:rPr lang="nl-BE" sz="1800" dirty="0">
                <a:solidFill>
                  <a:schemeClr val="tx1"/>
                </a:solidFill>
                <a:latin typeface="Montserrat" pitchFamily="2" charset="-94"/>
              </a:rPr>
              <a:t>Vereenvoudig met een </a:t>
            </a:r>
            <a:r>
              <a:rPr lang="nl-BE" sz="1800" dirty="0" err="1">
                <a:solidFill>
                  <a:schemeClr val="tx1"/>
                </a:solidFill>
                <a:latin typeface="Montserrat" pitchFamily="2" charset="-94"/>
              </a:rPr>
              <a:t>Karnaugh</a:t>
            </a:r>
            <a:r>
              <a:rPr lang="nl-BE" sz="1800" dirty="0">
                <a:solidFill>
                  <a:schemeClr val="tx1"/>
                </a:solidFill>
                <a:latin typeface="Montserrat" pitchFamily="2" charset="-94"/>
              </a:rPr>
              <a:t>-diagram en teken het bijbehorende circuit:</a:t>
            </a:r>
          </a:p>
          <a:p>
            <a:pPr marL="0" indent="0">
              <a:buNone/>
            </a:pPr>
            <a:endParaRPr lang="nl-BE" sz="1200" dirty="0">
              <a:solidFill>
                <a:schemeClr val="tx1"/>
              </a:solidFill>
              <a:latin typeface="Montserrat" pitchFamily="2" charset="-94"/>
            </a:endParaRPr>
          </a:p>
          <a:p>
            <a:pPr marL="0" indent="0">
              <a:buNone/>
            </a:pPr>
            <a:r>
              <a:rPr lang="nl-BE" sz="1200" dirty="0">
                <a:solidFill>
                  <a:schemeClr val="tx1"/>
                </a:solidFill>
                <a:latin typeface="Montserrat" pitchFamily="2" charset="-94"/>
              </a:rPr>
              <a:t> </a:t>
            </a:r>
          </a:p>
          <a:p>
            <a:pPr marL="0" indent="0">
              <a:buNone/>
            </a:pPr>
            <a:endParaRPr lang="nl-BE" sz="1200" dirty="0">
              <a:solidFill>
                <a:schemeClr val="tx1"/>
              </a:solidFill>
              <a:latin typeface="Montserrat" pitchFamily="2" charset="-94"/>
            </a:endParaRPr>
          </a:p>
        </p:txBody>
      </p:sp>
      <p:pic>
        <p:nvPicPr>
          <p:cNvPr id="3" name="Afbeelding 2">
            <a:extLst>
              <a:ext uri="{FF2B5EF4-FFF2-40B4-BE49-F238E27FC236}">
                <a16:creationId xmlns:a16="http://schemas.microsoft.com/office/drawing/2014/main" id="{7007E468-CDDA-12BD-0EC5-150875B85B01}"/>
              </a:ext>
            </a:extLst>
          </p:cNvPr>
          <p:cNvPicPr>
            <a:picLocks noChangeAspect="1"/>
          </p:cNvPicPr>
          <p:nvPr/>
        </p:nvPicPr>
        <p:blipFill>
          <a:blip r:embed="rId2"/>
          <a:stretch>
            <a:fillRect/>
          </a:stretch>
        </p:blipFill>
        <p:spPr>
          <a:xfrm>
            <a:off x="3630852" y="1837736"/>
            <a:ext cx="1343816" cy="1271026"/>
          </a:xfrm>
          <a:prstGeom prst="rect">
            <a:avLst/>
          </a:prstGeom>
        </p:spPr>
      </p:pic>
      <mc:AlternateContent xmlns:mc="http://schemas.openxmlformats.org/markup-compatibility/2006" xmlns:a14="http://schemas.microsoft.com/office/drawing/2010/main">
        <mc:Choice Requires="a14">
          <p:sp>
            <p:nvSpPr>
              <p:cNvPr id="16" name="Tekstvak 15">
                <a:extLst>
                  <a:ext uri="{FF2B5EF4-FFF2-40B4-BE49-F238E27FC236}">
                    <a16:creationId xmlns:a16="http://schemas.microsoft.com/office/drawing/2014/main" id="{4C4FFA98-243A-4B94-10D3-511DC4349D65}"/>
                  </a:ext>
                </a:extLst>
              </p:cNvPr>
              <p:cNvSpPr txBox="1"/>
              <p:nvPr/>
            </p:nvSpPr>
            <p:spPr>
              <a:xfrm>
                <a:off x="-113851" y="4313988"/>
                <a:ext cx="71310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𝑓</m:t>
                      </m:r>
                      <m:d>
                        <m:dPr>
                          <m:ctrlPr>
                            <a:rPr lang="nl-BE" b="0" i="1" smtClean="0">
                              <a:latin typeface="Cambria Math" panose="02040503050406030204" pitchFamily="18" charset="0"/>
                            </a:rPr>
                          </m:ctrlPr>
                        </m:dPr>
                        <m:e>
                          <m:r>
                            <a:rPr lang="nl-BE" b="0" i="1" smtClean="0">
                              <a:latin typeface="Cambria Math" panose="02040503050406030204" pitchFamily="18" charset="0"/>
                            </a:rPr>
                            <m:t>𝑥</m:t>
                          </m:r>
                          <m:r>
                            <a:rPr lang="nl-BE" b="0" i="1" smtClean="0">
                              <a:latin typeface="Cambria Math" panose="02040503050406030204" pitchFamily="18" charset="0"/>
                            </a:rPr>
                            <m:t>,</m:t>
                          </m:r>
                          <m:r>
                            <a:rPr lang="nl-BE" b="0" i="1" smtClean="0">
                              <a:latin typeface="Cambria Math" panose="02040503050406030204" pitchFamily="18" charset="0"/>
                            </a:rPr>
                            <m:t>𝑦</m:t>
                          </m:r>
                          <m:r>
                            <a:rPr lang="nl-BE" b="0" i="1" smtClean="0">
                              <a:latin typeface="Cambria Math" panose="02040503050406030204" pitchFamily="18" charset="0"/>
                            </a:rPr>
                            <m:t>,</m:t>
                          </m:r>
                          <m:r>
                            <a:rPr lang="nl-BE" b="0" i="1" smtClean="0">
                              <a:latin typeface="Cambria Math" panose="02040503050406030204" pitchFamily="18" charset="0"/>
                            </a:rPr>
                            <m:t>𝑧</m:t>
                          </m:r>
                        </m:e>
                      </m:d>
                      <m:r>
                        <a:rPr lang="nl-BE" b="0" i="1" smtClean="0">
                          <a:latin typeface="Cambria Math" panose="02040503050406030204" pitchFamily="18" charset="0"/>
                        </a:rPr>
                        <m:t>=</m:t>
                      </m:r>
                      <m:r>
                        <a:rPr lang="nl-BE" b="0" i="1" smtClean="0">
                          <a:latin typeface="Cambria Math" panose="02040503050406030204" pitchFamily="18" charset="0"/>
                        </a:rPr>
                        <m:t>𝑥</m:t>
                      </m:r>
                      <m:r>
                        <a:rPr lang="nl-BE" b="0" i="1" smtClean="0">
                          <a:latin typeface="Cambria Math" panose="02040503050406030204" pitchFamily="18" charset="0"/>
                        </a:rPr>
                        <m:t>⋅</m:t>
                      </m:r>
                      <m:acc>
                        <m:accPr>
                          <m:chr m:val="̅"/>
                          <m:ctrlPr>
                            <a:rPr lang="nl-BE" b="0" i="1" smtClean="0">
                              <a:latin typeface="Cambria Math" panose="02040503050406030204" pitchFamily="18" charset="0"/>
                            </a:rPr>
                          </m:ctrlPr>
                        </m:accPr>
                        <m:e>
                          <m:r>
                            <a:rPr lang="nl-BE" b="0" i="1" smtClean="0">
                              <a:latin typeface="Cambria Math" panose="02040503050406030204" pitchFamily="18" charset="0"/>
                            </a:rPr>
                            <m:t>𝑦</m:t>
                          </m:r>
                        </m:e>
                      </m:acc>
                      <m:r>
                        <a:rPr lang="nl-BE" i="1">
                          <a:latin typeface="Cambria Math" panose="02040503050406030204" pitchFamily="18" charset="0"/>
                        </a:rPr>
                        <m:t>⋅</m:t>
                      </m:r>
                      <m:r>
                        <a:rPr lang="nl-BE" i="1">
                          <a:latin typeface="Cambria Math" panose="02040503050406030204" pitchFamily="18" charset="0"/>
                        </a:rPr>
                        <m:t>𝑧</m:t>
                      </m:r>
                      <m:r>
                        <a:rPr lang="nl-BE" b="0" i="1" smtClean="0">
                          <a:latin typeface="Cambria Math" panose="02040503050406030204" pitchFamily="18" charset="0"/>
                        </a:rPr>
                        <m:t>+</m:t>
                      </m:r>
                      <m:r>
                        <a:rPr lang="nl-BE" i="1">
                          <a:latin typeface="Cambria Math" panose="02040503050406030204" pitchFamily="18" charset="0"/>
                        </a:rPr>
                        <m:t>𝑥</m:t>
                      </m:r>
                      <m:r>
                        <a:rPr lang="nl-BE" i="1">
                          <a:latin typeface="Cambria Math" panose="02040503050406030204" pitchFamily="18" charset="0"/>
                        </a:rPr>
                        <m:t>⋅</m:t>
                      </m:r>
                      <m:r>
                        <a:rPr lang="nl-BE" b="0" i="1" smtClean="0">
                          <a:latin typeface="Cambria Math" panose="02040503050406030204" pitchFamily="18" charset="0"/>
                        </a:rPr>
                        <m:t>𝑦</m:t>
                      </m:r>
                      <m:r>
                        <a:rPr lang="nl-BE" i="1">
                          <a:latin typeface="Cambria Math" panose="02040503050406030204" pitchFamily="18" charset="0"/>
                        </a:rPr>
                        <m:t>⋅</m:t>
                      </m:r>
                      <m:acc>
                        <m:accPr>
                          <m:chr m:val="̅"/>
                          <m:ctrlPr>
                            <a:rPr lang="nl-BE" b="0" i="1" smtClean="0">
                              <a:latin typeface="Cambria Math" panose="02040503050406030204" pitchFamily="18" charset="0"/>
                            </a:rPr>
                          </m:ctrlPr>
                        </m:accPr>
                        <m:e>
                          <m:r>
                            <a:rPr lang="nl-BE" b="0" i="1" smtClean="0">
                              <a:latin typeface="Cambria Math" panose="02040503050406030204" pitchFamily="18" charset="0"/>
                            </a:rPr>
                            <m:t>𝑧</m:t>
                          </m:r>
                        </m:e>
                      </m:acc>
                      <m:r>
                        <a:rPr lang="nl-BE" b="0" i="0" smtClean="0">
                          <a:latin typeface="Cambria Math" panose="02040503050406030204" pitchFamily="18" charset="0"/>
                        </a:rPr>
                        <m:t>+</m:t>
                      </m:r>
                      <m:r>
                        <a:rPr lang="nl-BE" i="1">
                          <a:latin typeface="Cambria Math" panose="02040503050406030204" pitchFamily="18" charset="0"/>
                        </a:rPr>
                        <m:t>𝑥</m:t>
                      </m:r>
                      <m:r>
                        <a:rPr lang="nl-BE" i="1">
                          <a:latin typeface="Cambria Math" panose="02040503050406030204" pitchFamily="18" charset="0"/>
                        </a:rPr>
                        <m:t>⋅</m:t>
                      </m:r>
                      <m:r>
                        <a:rPr lang="nl-BE" b="0" i="1" smtClean="0">
                          <a:latin typeface="Cambria Math" panose="02040503050406030204" pitchFamily="18" charset="0"/>
                        </a:rPr>
                        <m:t>𝑦</m:t>
                      </m:r>
                      <m:r>
                        <a:rPr lang="nl-BE" i="1">
                          <a:latin typeface="Cambria Math" panose="02040503050406030204" pitchFamily="18" charset="0"/>
                        </a:rPr>
                        <m:t>⋅</m:t>
                      </m:r>
                      <m:r>
                        <a:rPr lang="nl-BE" i="1">
                          <a:latin typeface="Cambria Math" panose="02040503050406030204" pitchFamily="18" charset="0"/>
                        </a:rPr>
                        <m:t>𝑧</m:t>
                      </m:r>
                      <m:r>
                        <a:rPr lang="nl-BE" b="0" i="1" smtClean="0">
                          <a:latin typeface="Cambria Math" panose="02040503050406030204" pitchFamily="18" charset="0"/>
                        </a:rPr>
                        <m:t>+</m:t>
                      </m:r>
                      <m:acc>
                        <m:accPr>
                          <m:chr m:val="̅"/>
                          <m:ctrlPr>
                            <a:rPr lang="nl-BE" b="0" i="1" smtClean="0">
                              <a:latin typeface="Cambria Math" panose="02040503050406030204" pitchFamily="18" charset="0"/>
                            </a:rPr>
                          </m:ctrlPr>
                        </m:accPr>
                        <m:e>
                          <m:r>
                            <a:rPr lang="nl-BE" b="0" i="1" smtClean="0">
                              <a:latin typeface="Cambria Math" panose="02040503050406030204" pitchFamily="18" charset="0"/>
                            </a:rPr>
                            <m:t>𝑥</m:t>
                          </m:r>
                        </m:e>
                      </m:acc>
                      <m:r>
                        <a:rPr lang="nl-BE" i="1">
                          <a:latin typeface="Cambria Math" panose="02040503050406030204" pitchFamily="18" charset="0"/>
                        </a:rPr>
                        <m:t>⋅</m:t>
                      </m:r>
                      <m:acc>
                        <m:accPr>
                          <m:chr m:val="̅"/>
                          <m:ctrlPr>
                            <a:rPr lang="nl-BE" i="1">
                              <a:latin typeface="Cambria Math" panose="02040503050406030204" pitchFamily="18" charset="0"/>
                            </a:rPr>
                          </m:ctrlPr>
                        </m:accPr>
                        <m:e>
                          <m:r>
                            <a:rPr lang="nl-BE" i="1">
                              <a:latin typeface="Cambria Math" panose="02040503050406030204" pitchFamily="18" charset="0"/>
                            </a:rPr>
                            <m:t>𝑦</m:t>
                          </m:r>
                        </m:e>
                      </m:acc>
                      <m:r>
                        <a:rPr lang="nl-BE" i="1">
                          <a:latin typeface="Cambria Math" panose="02040503050406030204" pitchFamily="18" charset="0"/>
                        </a:rPr>
                        <m:t>⋅</m:t>
                      </m:r>
                      <m:r>
                        <a:rPr lang="nl-BE" i="1">
                          <a:latin typeface="Cambria Math" panose="02040503050406030204" pitchFamily="18" charset="0"/>
                        </a:rPr>
                        <m:t>𝑧</m:t>
                      </m:r>
                      <m:r>
                        <a:rPr lang="nl-BE" b="0" i="1" smtClean="0">
                          <a:latin typeface="Cambria Math" panose="02040503050406030204" pitchFamily="18" charset="0"/>
                        </a:rPr>
                        <m:t>+</m:t>
                      </m:r>
                      <m:r>
                        <a:rPr lang="nl-BE" i="1">
                          <a:latin typeface="Cambria Math" panose="02040503050406030204" pitchFamily="18" charset="0"/>
                        </a:rPr>
                        <m:t>𝑥</m:t>
                      </m:r>
                      <m:r>
                        <a:rPr lang="nl-BE" i="1">
                          <a:latin typeface="Cambria Math" panose="02040503050406030204" pitchFamily="18" charset="0"/>
                        </a:rPr>
                        <m:t>⋅</m:t>
                      </m:r>
                      <m:acc>
                        <m:accPr>
                          <m:chr m:val="̅"/>
                          <m:ctrlPr>
                            <a:rPr lang="nl-BE" i="1">
                              <a:latin typeface="Cambria Math" panose="02040503050406030204" pitchFamily="18" charset="0"/>
                            </a:rPr>
                          </m:ctrlPr>
                        </m:accPr>
                        <m:e>
                          <m:r>
                            <a:rPr lang="nl-BE" i="1">
                              <a:latin typeface="Cambria Math" panose="02040503050406030204" pitchFamily="18" charset="0"/>
                            </a:rPr>
                            <m:t>𝑦</m:t>
                          </m:r>
                        </m:e>
                      </m:acc>
                      <m:r>
                        <a:rPr lang="nl-BE" i="1">
                          <a:latin typeface="Cambria Math" panose="02040503050406030204" pitchFamily="18" charset="0"/>
                        </a:rPr>
                        <m:t>⋅</m:t>
                      </m:r>
                      <m:acc>
                        <m:accPr>
                          <m:chr m:val="̅"/>
                          <m:ctrlPr>
                            <a:rPr lang="nl-BE" b="0" i="1" smtClean="0">
                              <a:latin typeface="Cambria Math" panose="02040503050406030204" pitchFamily="18" charset="0"/>
                            </a:rPr>
                          </m:ctrlPr>
                        </m:accPr>
                        <m:e>
                          <m:r>
                            <a:rPr lang="nl-BE" b="0" i="1" smtClean="0">
                              <a:latin typeface="Cambria Math" panose="02040503050406030204" pitchFamily="18" charset="0"/>
                            </a:rPr>
                            <m:t>𝑧</m:t>
                          </m:r>
                        </m:e>
                      </m:acc>
                    </m:oMath>
                  </m:oMathPara>
                </a14:m>
                <a:endParaRPr lang="nl-BE" dirty="0"/>
              </a:p>
            </p:txBody>
          </p:sp>
        </mc:Choice>
        <mc:Fallback xmlns="">
          <p:sp>
            <p:nvSpPr>
              <p:cNvPr id="16" name="Tekstvak 15">
                <a:extLst>
                  <a:ext uri="{FF2B5EF4-FFF2-40B4-BE49-F238E27FC236}">
                    <a16:creationId xmlns:a16="http://schemas.microsoft.com/office/drawing/2014/main" id="{4C4FFA98-243A-4B94-10D3-511DC4349D65}"/>
                  </a:ext>
                </a:extLst>
              </p:cNvPr>
              <p:cNvSpPr txBox="1">
                <a:spLocks noRot="1" noChangeAspect="1" noMove="1" noResize="1" noEditPoints="1" noAdjustHandles="1" noChangeArrowheads="1" noChangeShapeType="1" noTextEdit="1"/>
              </p:cNvSpPr>
              <p:nvPr/>
            </p:nvSpPr>
            <p:spPr>
              <a:xfrm>
                <a:off x="-113851" y="4313988"/>
                <a:ext cx="7131050" cy="369332"/>
              </a:xfrm>
              <a:prstGeom prst="rect">
                <a:avLst/>
              </a:prstGeom>
              <a:blipFill>
                <a:blip r:embed="rId3"/>
                <a:stretch>
                  <a:fillRect b="-15000"/>
                </a:stretch>
              </a:blipFill>
            </p:spPr>
            <p:txBody>
              <a:bodyPr/>
              <a:lstStyle/>
              <a:p>
                <a:r>
                  <a:rPr lang="nl-BE">
                    <a:noFill/>
                  </a:rPr>
                  <a:t> </a:t>
                </a:r>
              </a:p>
            </p:txBody>
          </p:sp>
        </mc:Fallback>
      </mc:AlternateContent>
    </p:spTree>
    <p:extLst>
      <p:ext uri="{BB962C8B-B14F-4D97-AF65-F5344CB8AC3E}">
        <p14:creationId xmlns:p14="http://schemas.microsoft.com/office/powerpoint/2010/main" val="348593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90888" y="460336"/>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390888" y="1333208"/>
            <a:ext cx="8621307" cy="334995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chemeClr val="tx1"/>
                </a:solidFill>
                <a:latin typeface="Montserrat" pitchFamily="2" charset="-94"/>
              </a:rPr>
              <a:t>Voorbeeld:</a:t>
            </a:r>
          </a:p>
          <a:p>
            <a:pPr marL="0" indent="0">
              <a:buNone/>
            </a:pPr>
            <a:endParaRPr lang="nl-BE" sz="1400" b="1" dirty="0">
              <a:solidFill>
                <a:schemeClr val="tx1"/>
              </a:solidFill>
              <a:latin typeface="Montserrat" pitchFamily="2" charset="-94"/>
            </a:endParaRPr>
          </a:p>
          <a:p>
            <a:pPr marL="0" indent="0">
              <a:buNone/>
            </a:pPr>
            <a:r>
              <a:rPr lang="nl-BE" sz="1400" dirty="0">
                <a:solidFill>
                  <a:schemeClr val="tx1"/>
                </a:solidFill>
                <a:latin typeface="Montserrat" pitchFamily="2" charset="-94"/>
              </a:rPr>
              <a:t> </a:t>
            </a:r>
          </a:p>
          <a:p>
            <a:pPr marL="0" indent="0">
              <a:buNone/>
            </a:pPr>
            <a:endParaRPr lang="nl-BE" sz="800" dirty="0">
              <a:solidFill>
                <a:schemeClr val="tx1"/>
              </a:solidFill>
              <a:latin typeface="Montserrat" pitchFamily="2" charset="-94"/>
            </a:endParaRPr>
          </a:p>
        </p:txBody>
      </p:sp>
      <p:graphicFrame>
        <p:nvGraphicFramePr>
          <p:cNvPr id="2" name="Tabel 2">
            <a:extLst>
              <a:ext uri="{FF2B5EF4-FFF2-40B4-BE49-F238E27FC236}">
                <a16:creationId xmlns:a16="http://schemas.microsoft.com/office/drawing/2014/main" id="{ADC220F1-2271-065F-98EA-AB7E72548B04}"/>
              </a:ext>
            </a:extLst>
          </p:cNvPr>
          <p:cNvGraphicFramePr>
            <a:graphicFrameLocks noGrp="1"/>
          </p:cNvGraphicFramePr>
          <p:nvPr>
            <p:extLst>
              <p:ext uri="{D42A27DB-BD31-4B8C-83A1-F6EECF244321}">
                <p14:modId xmlns:p14="http://schemas.microsoft.com/office/powerpoint/2010/main" val="2799881885"/>
              </p:ext>
            </p:extLst>
          </p:nvPr>
        </p:nvGraphicFramePr>
        <p:xfrm>
          <a:off x="607060" y="2017585"/>
          <a:ext cx="1752883" cy="1981200"/>
        </p:xfrm>
        <a:graphic>
          <a:graphicData uri="http://schemas.openxmlformats.org/drawingml/2006/table">
            <a:tbl>
              <a:tblPr firstRow="1" bandRow="1">
                <a:tableStyleId>{2D5ABB26-0587-4C30-8999-92F81FD0307C}</a:tableStyleId>
              </a:tblPr>
              <a:tblGrid>
                <a:gridCol w="413086">
                  <a:extLst>
                    <a:ext uri="{9D8B030D-6E8A-4147-A177-3AD203B41FA5}">
                      <a16:colId xmlns:a16="http://schemas.microsoft.com/office/drawing/2014/main" val="2122599680"/>
                    </a:ext>
                  </a:extLst>
                </a:gridCol>
                <a:gridCol w="413086">
                  <a:extLst>
                    <a:ext uri="{9D8B030D-6E8A-4147-A177-3AD203B41FA5}">
                      <a16:colId xmlns:a16="http://schemas.microsoft.com/office/drawing/2014/main" val="389670425"/>
                    </a:ext>
                  </a:extLst>
                </a:gridCol>
                <a:gridCol w="926711">
                  <a:extLst>
                    <a:ext uri="{9D8B030D-6E8A-4147-A177-3AD203B41FA5}">
                      <a16:colId xmlns:a16="http://schemas.microsoft.com/office/drawing/2014/main" val="994374367"/>
                    </a:ext>
                  </a:extLst>
                </a:gridCol>
              </a:tblGrid>
              <a:tr h="395732">
                <a:tc>
                  <a:txBody>
                    <a:bodyPr/>
                    <a:lstStyle/>
                    <a:p>
                      <a:pPr algn="ctr"/>
                      <a:r>
                        <a:rPr lang="nl-BE" sz="2000" i="1" dirty="0"/>
                        <a:t>x</a:t>
                      </a:r>
                    </a:p>
                  </a:txBody>
                  <a:tcPr>
                    <a:lnB w="19050" cap="flat" cmpd="sng" algn="ctr">
                      <a:solidFill>
                        <a:schemeClr val="tx1"/>
                      </a:solidFill>
                      <a:prstDash val="solid"/>
                      <a:round/>
                      <a:headEnd type="none" w="med" len="med"/>
                      <a:tailEnd type="none" w="med" len="med"/>
                    </a:lnB>
                  </a:tcPr>
                </a:tc>
                <a:tc>
                  <a:txBody>
                    <a:bodyPr/>
                    <a:lstStyle/>
                    <a:p>
                      <a:pPr algn="ctr"/>
                      <a:r>
                        <a:rPr lang="nl-BE" sz="2000" i="1" dirty="0"/>
                        <a:t>y</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nl-BE" sz="2000" i="1" dirty="0"/>
                        <a:t>f(</a:t>
                      </a:r>
                      <a:r>
                        <a:rPr lang="nl-BE" sz="2000" i="1" dirty="0" err="1"/>
                        <a:t>x,y</a:t>
                      </a:r>
                      <a:r>
                        <a:rPr lang="nl-BE" sz="2000" i="1" dirty="0"/>
                        <a:t>)</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395732">
                <a:tc>
                  <a:txBody>
                    <a:bodyPr/>
                    <a:lstStyle/>
                    <a:p>
                      <a:pPr algn="ctr"/>
                      <a:r>
                        <a:rPr lang="nl-BE" sz="2000" dirty="0"/>
                        <a:t>0</a:t>
                      </a:r>
                    </a:p>
                  </a:txBody>
                  <a:tcPr>
                    <a:lnT w="19050" cap="flat" cmpd="sng" algn="ctr">
                      <a:solidFill>
                        <a:schemeClr val="tx1"/>
                      </a:solidFill>
                      <a:prstDash val="solid"/>
                      <a:round/>
                      <a:headEnd type="none" w="med" len="med"/>
                      <a:tailEnd type="none" w="med" len="med"/>
                    </a:lnT>
                  </a:tcPr>
                </a:tc>
                <a:tc>
                  <a:txBody>
                    <a:bodyPr/>
                    <a:lstStyle/>
                    <a:p>
                      <a:pPr algn="ctr"/>
                      <a:r>
                        <a:rPr lang="nl-BE" sz="2000" dirty="0"/>
                        <a:t>0</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highlight>
                            <a:srgbClr val="00FFFF"/>
                          </a:highlight>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395732">
                <a:tc>
                  <a:txBody>
                    <a:bodyPr/>
                    <a:lstStyle/>
                    <a:p>
                      <a:pPr algn="ctr"/>
                      <a:r>
                        <a:rPr lang="nl-BE" sz="2000" dirty="0"/>
                        <a:t>0</a:t>
                      </a:r>
                    </a:p>
                  </a:txBody>
                  <a:tcPr/>
                </a:tc>
                <a:tc>
                  <a:txBody>
                    <a:bodyPr/>
                    <a:lstStyle/>
                    <a:p>
                      <a:pPr algn="ctr"/>
                      <a:r>
                        <a:rPr lang="nl-BE" sz="2000" dirty="0"/>
                        <a:t>1</a:t>
                      </a:r>
                    </a:p>
                  </a:txBody>
                  <a:tcPr>
                    <a:lnR w="19050" cap="flat" cmpd="sng" algn="ctr">
                      <a:solidFill>
                        <a:schemeClr val="tx1"/>
                      </a:solidFill>
                      <a:prstDash val="solid"/>
                      <a:round/>
                      <a:headEnd type="none" w="med" len="med"/>
                      <a:tailEnd type="none" w="med" len="med"/>
                    </a:lnR>
                  </a:tcPr>
                </a:tc>
                <a:tc>
                  <a:txBody>
                    <a:bodyPr/>
                    <a:lstStyle/>
                    <a:p>
                      <a:pPr algn="ctr"/>
                      <a:r>
                        <a:rPr lang="nl-BE" sz="2000" dirty="0">
                          <a:highlight>
                            <a:srgbClr val="FFFF00"/>
                          </a:highlight>
                        </a:rPr>
                        <a:t>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4440776"/>
                  </a:ext>
                </a:extLst>
              </a:tr>
              <a:tr h="395732">
                <a:tc>
                  <a:txBody>
                    <a:bodyPr/>
                    <a:lstStyle/>
                    <a:p>
                      <a:pPr algn="ctr"/>
                      <a:r>
                        <a:rPr lang="nl-BE" sz="2000" dirty="0"/>
                        <a:t>1</a:t>
                      </a:r>
                    </a:p>
                  </a:txBody>
                  <a:tcPr/>
                </a:tc>
                <a:tc>
                  <a:txBody>
                    <a:bodyPr/>
                    <a:lstStyle/>
                    <a:p>
                      <a:pPr algn="ctr"/>
                      <a:r>
                        <a:rPr lang="nl-BE" sz="2000" dirty="0"/>
                        <a:t>0</a:t>
                      </a:r>
                    </a:p>
                  </a:txBody>
                  <a:tcPr>
                    <a:lnR w="19050" cap="flat" cmpd="sng" algn="ctr">
                      <a:solidFill>
                        <a:schemeClr val="tx1"/>
                      </a:solidFill>
                      <a:prstDash val="solid"/>
                      <a:round/>
                      <a:headEnd type="none" w="med" len="med"/>
                      <a:tailEnd type="none" w="med" len="med"/>
                    </a:lnR>
                  </a:tcPr>
                </a:tc>
                <a:tc>
                  <a:txBody>
                    <a:bodyPr/>
                    <a:lstStyle/>
                    <a:p>
                      <a:pPr algn="ctr"/>
                      <a:r>
                        <a:rPr lang="nl-BE" sz="2000" dirty="0">
                          <a:highlight>
                            <a:srgbClr val="00FF00"/>
                          </a:highlight>
                        </a:rPr>
                        <a:t>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987850"/>
                  </a:ext>
                </a:extLst>
              </a:tr>
              <a:tr h="395732">
                <a:tc>
                  <a:txBody>
                    <a:bodyPr/>
                    <a:lstStyle/>
                    <a:p>
                      <a:pPr algn="ctr"/>
                      <a:r>
                        <a:rPr lang="nl-BE" sz="2000" dirty="0"/>
                        <a:t>1</a:t>
                      </a:r>
                    </a:p>
                  </a:txBody>
                  <a:tcPr/>
                </a:tc>
                <a:tc>
                  <a:txBody>
                    <a:bodyPr/>
                    <a:lstStyle/>
                    <a:p>
                      <a:pPr algn="ctr"/>
                      <a:r>
                        <a:rPr lang="nl-BE" sz="2000" dirty="0"/>
                        <a:t>1</a:t>
                      </a:r>
                    </a:p>
                  </a:txBody>
                  <a:tcPr>
                    <a:lnR w="19050" cap="flat" cmpd="sng" algn="ctr">
                      <a:solidFill>
                        <a:schemeClr val="tx1"/>
                      </a:solidFill>
                      <a:prstDash val="solid"/>
                      <a:round/>
                      <a:headEnd type="none" w="med" len="med"/>
                      <a:tailEnd type="none" w="med" len="med"/>
                    </a:lnR>
                  </a:tcPr>
                </a:tc>
                <a:tc>
                  <a:txBody>
                    <a:bodyPr/>
                    <a:lstStyle/>
                    <a:p>
                      <a:pPr algn="ctr"/>
                      <a:r>
                        <a:rPr lang="nl-BE" sz="2000" dirty="0">
                          <a:highlight>
                            <a:srgbClr val="FF00FF"/>
                          </a:highlight>
                        </a:rPr>
                        <a:t>0</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9759527"/>
                  </a:ext>
                </a:extLst>
              </a:tr>
            </a:tbl>
          </a:graphicData>
        </a:graphic>
      </p:graphicFrame>
      <mc:AlternateContent xmlns:mc="http://schemas.openxmlformats.org/markup-compatibility/2006" xmlns:a14="http://schemas.microsoft.com/office/drawing/2010/main">
        <mc:Choice Requires="a14">
          <p:graphicFrame>
            <p:nvGraphicFramePr>
              <p:cNvPr id="3" name="Tabel 2">
                <a:extLst>
                  <a:ext uri="{FF2B5EF4-FFF2-40B4-BE49-F238E27FC236}">
                    <a16:creationId xmlns:a16="http://schemas.microsoft.com/office/drawing/2014/main" id="{F627408B-3857-36FA-26AA-91865DB92A9D}"/>
                  </a:ext>
                </a:extLst>
              </p:cNvPr>
              <p:cNvGraphicFramePr>
                <a:graphicFrameLocks noGrp="1"/>
              </p:cNvGraphicFramePr>
              <p:nvPr>
                <p:extLst>
                  <p:ext uri="{D42A27DB-BD31-4B8C-83A1-F6EECF244321}">
                    <p14:modId xmlns:p14="http://schemas.microsoft.com/office/powerpoint/2010/main" val="3560980403"/>
                  </p:ext>
                </p:extLst>
              </p:nvPr>
            </p:nvGraphicFramePr>
            <p:xfrm>
              <a:off x="2986672" y="2005024"/>
              <a:ext cx="1607276" cy="1981200"/>
            </p:xfrm>
            <a:graphic>
              <a:graphicData uri="http://schemas.openxmlformats.org/drawingml/2006/table">
                <a:tbl>
                  <a:tblPr firstRow="1" bandRow="1">
                    <a:tableStyleId>{2D5ABB26-0587-4C30-8999-92F81FD0307C}</a:tableStyleId>
                  </a:tblPr>
                  <a:tblGrid>
                    <a:gridCol w="378772">
                      <a:extLst>
                        <a:ext uri="{9D8B030D-6E8A-4147-A177-3AD203B41FA5}">
                          <a16:colId xmlns:a16="http://schemas.microsoft.com/office/drawing/2014/main" val="2122599680"/>
                        </a:ext>
                      </a:extLst>
                    </a:gridCol>
                    <a:gridCol w="378772">
                      <a:extLst>
                        <a:ext uri="{9D8B030D-6E8A-4147-A177-3AD203B41FA5}">
                          <a16:colId xmlns:a16="http://schemas.microsoft.com/office/drawing/2014/main" val="389670425"/>
                        </a:ext>
                      </a:extLst>
                    </a:gridCol>
                    <a:gridCol w="849732">
                      <a:extLst>
                        <a:ext uri="{9D8B030D-6E8A-4147-A177-3AD203B41FA5}">
                          <a16:colId xmlns:a16="http://schemas.microsoft.com/office/drawing/2014/main" val="994374367"/>
                        </a:ext>
                      </a:extLst>
                    </a:gridCol>
                  </a:tblGrid>
                  <a:tr h="372194">
                    <a:tc>
                      <a:txBody>
                        <a:bodyPr/>
                        <a:lstStyle/>
                        <a:p>
                          <a:pPr algn="ctr"/>
                          <a:r>
                            <a:rPr lang="nl-BE" sz="2000" i="1" dirty="0"/>
                            <a:t>x</a:t>
                          </a:r>
                        </a:p>
                      </a:txBody>
                      <a:tcPr>
                        <a:lnB w="19050" cap="flat" cmpd="sng" algn="ctr">
                          <a:solidFill>
                            <a:schemeClr val="tx1"/>
                          </a:solidFill>
                          <a:prstDash val="solid"/>
                          <a:round/>
                          <a:headEnd type="none" w="med" len="med"/>
                          <a:tailEnd type="none" w="med" len="med"/>
                        </a:lnB>
                      </a:tcPr>
                    </a:tc>
                    <a:tc>
                      <a:txBody>
                        <a:bodyPr/>
                        <a:lstStyle/>
                        <a:p>
                          <a:pPr algn="ctr"/>
                          <a:r>
                            <a:rPr lang="nl-BE" sz="2000" i="1" dirty="0"/>
                            <a:t>y</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nl-BE" sz="2000" i="1" dirty="0"/>
                            <a:t>f(</a:t>
                          </a:r>
                          <a:r>
                            <a:rPr lang="nl-BE" sz="2000" i="1" dirty="0" err="1"/>
                            <a:t>x,y</a:t>
                          </a:r>
                          <a:r>
                            <a:rPr lang="nl-BE" sz="2000" i="1" dirty="0"/>
                            <a:t>)</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37219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oMath>
                            </m:oMathPara>
                          </a14:m>
                          <a:endParaRPr lang="nl-BE" sz="2000" dirty="0"/>
                        </a:p>
                      </a:txBody>
                      <a:tcPr>
                        <a:lnT w="1905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highlight>
                                <a:srgbClr val="00FFFF"/>
                              </a:highlight>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372194">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𝑥</m:t>
                                    </m:r>
                                  </m:e>
                                </m:acc>
                              </m:oMath>
                            </m:oMathPara>
                          </a14:m>
                          <a:endParaRPr lang="nl-BE" sz="2000" dirty="0"/>
                        </a:p>
                      </a:txBody>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𝑦</m:t>
                                </m:r>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highlight>
                                <a:srgbClr val="FFFF00"/>
                              </a:highlight>
                            </a:rPr>
                            <a:t>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4440776"/>
                      </a:ext>
                    </a:extLst>
                  </a:tr>
                  <a:tr h="37219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m:t>
                                </m:r>
                              </m:oMath>
                            </m:oMathPara>
                          </a14:m>
                          <a:endParaRPr lang="nl-BE" sz="20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highlight>
                                <a:srgbClr val="00FF00"/>
                              </a:highlight>
                            </a:rPr>
                            <a:t>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987850"/>
                      </a:ext>
                    </a:extLst>
                  </a:tr>
                  <a:tr h="372194">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m:t>
                                </m:r>
                              </m:oMath>
                            </m:oMathPara>
                          </a14:m>
                          <a:endParaRPr lang="nl-BE" sz="2000" dirty="0"/>
                        </a:p>
                      </a:txBody>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𝑦</m:t>
                                </m:r>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highlight>
                                <a:srgbClr val="FF00FF"/>
                              </a:highlight>
                            </a:rPr>
                            <a:t>0</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9759527"/>
                      </a:ext>
                    </a:extLst>
                  </a:tr>
                </a:tbl>
              </a:graphicData>
            </a:graphic>
          </p:graphicFrame>
        </mc:Choice>
        <mc:Fallback xmlns="">
          <p:graphicFrame>
            <p:nvGraphicFramePr>
              <p:cNvPr id="3" name="Tabel 2">
                <a:extLst>
                  <a:ext uri="{FF2B5EF4-FFF2-40B4-BE49-F238E27FC236}">
                    <a16:creationId xmlns:a16="http://schemas.microsoft.com/office/drawing/2014/main" id="{F627408B-3857-36FA-26AA-91865DB92A9D}"/>
                  </a:ext>
                </a:extLst>
              </p:cNvPr>
              <p:cNvGraphicFramePr>
                <a:graphicFrameLocks noGrp="1"/>
              </p:cNvGraphicFramePr>
              <p:nvPr>
                <p:extLst>
                  <p:ext uri="{D42A27DB-BD31-4B8C-83A1-F6EECF244321}">
                    <p14:modId xmlns:p14="http://schemas.microsoft.com/office/powerpoint/2010/main" val="3560980403"/>
                  </p:ext>
                </p:extLst>
              </p:nvPr>
            </p:nvGraphicFramePr>
            <p:xfrm>
              <a:off x="2986672" y="2005024"/>
              <a:ext cx="1607276" cy="1981200"/>
            </p:xfrm>
            <a:graphic>
              <a:graphicData uri="http://schemas.openxmlformats.org/drawingml/2006/table">
                <a:tbl>
                  <a:tblPr firstRow="1" bandRow="1">
                    <a:tableStyleId>{2D5ABB26-0587-4C30-8999-92F81FD0307C}</a:tableStyleId>
                  </a:tblPr>
                  <a:tblGrid>
                    <a:gridCol w="378772">
                      <a:extLst>
                        <a:ext uri="{9D8B030D-6E8A-4147-A177-3AD203B41FA5}">
                          <a16:colId xmlns:a16="http://schemas.microsoft.com/office/drawing/2014/main" val="2122599680"/>
                        </a:ext>
                      </a:extLst>
                    </a:gridCol>
                    <a:gridCol w="378772">
                      <a:extLst>
                        <a:ext uri="{9D8B030D-6E8A-4147-A177-3AD203B41FA5}">
                          <a16:colId xmlns:a16="http://schemas.microsoft.com/office/drawing/2014/main" val="389670425"/>
                        </a:ext>
                      </a:extLst>
                    </a:gridCol>
                    <a:gridCol w="849732">
                      <a:extLst>
                        <a:ext uri="{9D8B030D-6E8A-4147-A177-3AD203B41FA5}">
                          <a16:colId xmlns:a16="http://schemas.microsoft.com/office/drawing/2014/main" val="994374367"/>
                        </a:ext>
                      </a:extLst>
                    </a:gridCol>
                  </a:tblGrid>
                  <a:tr h="396240">
                    <a:tc>
                      <a:txBody>
                        <a:bodyPr/>
                        <a:lstStyle/>
                        <a:p>
                          <a:pPr algn="ctr"/>
                          <a:r>
                            <a:rPr lang="nl-BE" sz="2000" i="1" dirty="0"/>
                            <a:t>x</a:t>
                          </a:r>
                        </a:p>
                      </a:txBody>
                      <a:tcPr>
                        <a:lnB w="19050" cap="flat" cmpd="sng" algn="ctr">
                          <a:solidFill>
                            <a:schemeClr val="tx1"/>
                          </a:solidFill>
                          <a:prstDash val="solid"/>
                          <a:round/>
                          <a:headEnd type="none" w="med" len="med"/>
                          <a:tailEnd type="none" w="med" len="med"/>
                        </a:lnB>
                      </a:tcPr>
                    </a:tc>
                    <a:tc>
                      <a:txBody>
                        <a:bodyPr/>
                        <a:lstStyle/>
                        <a:p>
                          <a:pPr algn="ctr"/>
                          <a:r>
                            <a:rPr lang="nl-BE" sz="2000" i="1" dirty="0"/>
                            <a:t>y</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nl-BE" sz="2000" i="1" dirty="0"/>
                            <a:t>f(</a:t>
                          </a:r>
                          <a:r>
                            <a:rPr lang="nl-BE" sz="2000" i="1" dirty="0" err="1"/>
                            <a:t>x,y</a:t>
                          </a:r>
                          <a:r>
                            <a:rPr lang="nl-BE" sz="2000" i="1" dirty="0"/>
                            <a:t>)</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396240">
                    <a:tc>
                      <a:txBody>
                        <a:bodyPr/>
                        <a:lstStyle/>
                        <a:p>
                          <a:endParaRPr lang="nl-BE"/>
                        </a:p>
                      </a:txBody>
                      <a:tcPr>
                        <a:lnT w="19050" cap="flat" cmpd="sng" algn="ctr">
                          <a:solidFill>
                            <a:schemeClr val="tx1"/>
                          </a:solidFill>
                          <a:prstDash val="solid"/>
                          <a:round/>
                          <a:headEnd type="none" w="med" len="med"/>
                          <a:tailEnd type="none" w="med" len="med"/>
                        </a:lnT>
                        <a:blipFill>
                          <a:blip r:embed="rId2"/>
                          <a:stretch>
                            <a:fillRect t="-106154" r="-330645" b="-330769"/>
                          </a:stretch>
                        </a:blipFill>
                      </a:tcPr>
                    </a:tc>
                    <a:tc>
                      <a:txBody>
                        <a:bodyPr/>
                        <a:lstStyle/>
                        <a:p>
                          <a:endParaRPr lang="nl-BE"/>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2"/>
                          <a:stretch>
                            <a:fillRect l="-98413" t="-106154" r="-225397" b="-330769"/>
                          </a:stretch>
                        </a:blipFill>
                      </a:tcPr>
                    </a:tc>
                    <a:tc>
                      <a:txBody>
                        <a:bodyPr/>
                        <a:lstStyle/>
                        <a:p>
                          <a:pPr algn="ctr"/>
                          <a:r>
                            <a:rPr lang="nl-BE" sz="2000" dirty="0">
                              <a:highlight>
                                <a:srgbClr val="00FFFF"/>
                              </a:highlight>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396240">
                    <a:tc>
                      <a:txBody>
                        <a:bodyPr/>
                        <a:lstStyle/>
                        <a:p>
                          <a:endParaRPr lang="nl-BE"/>
                        </a:p>
                      </a:txBody>
                      <a:tcPr>
                        <a:blipFill>
                          <a:blip r:embed="rId2"/>
                          <a:stretch>
                            <a:fillRect t="-203030" r="-330645" b="-225758"/>
                          </a:stretch>
                        </a:blipFill>
                      </a:tcPr>
                    </a:tc>
                    <a:tc>
                      <a:txBody>
                        <a:bodyPr/>
                        <a:lstStyle/>
                        <a:p>
                          <a:endParaRPr lang="nl-BE"/>
                        </a:p>
                      </a:txBody>
                      <a:tcPr>
                        <a:lnR w="19050" cap="flat" cmpd="sng" algn="ctr">
                          <a:solidFill>
                            <a:schemeClr val="tx1"/>
                          </a:solidFill>
                          <a:prstDash val="solid"/>
                          <a:round/>
                          <a:headEnd type="none" w="med" len="med"/>
                          <a:tailEnd type="none" w="med" len="med"/>
                        </a:lnR>
                        <a:blipFill>
                          <a:blip r:embed="rId2"/>
                          <a:stretch>
                            <a:fillRect l="-98413" t="-203030" r="-225397" b="-225758"/>
                          </a:stretch>
                        </a:blipFill>
                      </a:tcPr>
                    </a:tc>
                    <a:tc>
                      <a:txBody>
                        <a:bodyPr/>
                        <a:lstStyle/>
                        <a:p>
                          <a:pPr algn="ctr"/>
                          <a:r>
                            <a:rPr lang="nl-BE" sz="2000" dirty="0">
                              <a:highlight>
                                <a:srgbClr val="FFFF00"/>
                              </a:highlight>
                            </a:rPr>
                            <a:t>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4440776"/>
                      </a:ext>
                    </a:extLst>
                  </a:tr>
                  <a:tr h="396240">
                    <a:tc>
                      <a:txBody>
                        <a:bodyPr/>
                        <a:lstStyle/>
                        <a:p>
                          <a:endParaRPr lang="nl-BE"/>
                        </a:p>
                      </a:txBody>
                      <a:tcPr>
                        <a:blipFill>
                          <a:blip r:embed="rId2"/>
                          <a:stretch>
                            <a:fillRect t="-307692" r="-330645" b="-129231"/>
                          </a:stretch>
                        </a:blipFill>
                      </a:tcPr>
                    </a:tc>
                    <a:tc>
                      <a:txBody>
                        <a:bodyPr/>
                        <a:lstStyle/>
                        <a:p>
                          <a:endParaRPr lang="nl-BE"/>
                        </a:p>
                      </a:txBody>
                      <a:tcPr>
                        <a:lnR w="19050" cap="flat" cmpd="sng" algn="ctr">
                          <a:solidFill>
                            <a:schemeClr val="tx1"/>
                          </a:solidFill>
                          <a:prstDash val="solid"/>
                          <a:round/>
                          <a:headEnd type="none" w="med" len="med"/>
                          <a:tailEnd type="none" w="med" len="med"/>
                        </a:lnR>
                        <a:blipFill>
                          <a:blip r:embed="rId2"/>
                          <a:stretch>
                            <a:fillRect l="-98413" t="-307692" r="-225397" b="-129231"/>
                          </a:stretch>
                        </a:blipFill>
                      </a:tcPr>
                    </a:tc>
                    <a:tc>
                      <a:txBody>
                        <a:bodyPr/>
                        <a:lstStyle/>
                        <a:p>
                          <a:pPr algn="ctr"/>
                          <a:r>
                            <a:rPr lang="nl-BE" sz="2000" dirty="0">
                              <a:highlight>
                                <a:srgbClr val="00FF00"/>
                              </a:highlight>
                            </a:rPr>
                            <a:t>1</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987850"/>
                      </a:ext>
                    </a:extLst>
                  </a:tr>
                  <a:tr h="396240">
                    <a:tc>
                      <a:txBody>
                        <a:bodyPr/>
                        <a:lstStyle/>
                        <a:p>
                          <a:endParaRPr lang="nl-BE"/>
                        </a:p>
                      </a:txBody>
                      <a:tcPr>
                        <a:blipFill>
                          <a:blip r:embed="rId2"/>
                          <a:stretch>
                            <a:fillRect t="-407692" r="-330645" b="-29231"/>
                          </a:stretch>
                        </a:blipFill>
                      </a:tcPr>
                    </a:tc>
                    <a:tc>
                      <a:txBody>
                        <a:bodyPr/>
                        <a:lstStyle/>
                        <a:p>
                          <a:endParaRPr lang="nl-BE"/>
                        </a:p>
                      </a:txBody>
                      <a:tcPr>
                        <a:lnR w="19050" cap="flat" cmpd="sng" algn="ctr">
                          <a:solidFill>
                            <a:schemeClr val="tx1"/>
                          </a:solidFill>
                          <a:prstDash val="solid"/>
                          <a:round/>
                          <a:headEnd type="none" w="med" len="med"/>
                          <a:tailEnd type="none" w="med" len="med"/>
                        </a:lnR>
                        <a:blipFill>
                          <a:blip r:embed="rId2"/>
                          <a:stretch>
                            <a:fillRect l="-98413" t="-407692" r="-225397" b="-29231"/>
                          </a:stretch>
                        </a:blipFill>
                      </a:tcPr>
                    </a:tc>
                    <a:tc>
                      <a:txBody>
                        <a:bodyPr/>
                        <a:lstStyle/>
                        <a:p>
                          <a:pPr algn="ctr"/>
                          <a:r>
                            <a:rPr lang="nl-BE" sz="2000" dirty="0">
                              <a:highlight>
                                <a:srgbClr val="FF00FF"/>
                              </a:highlight>
                            </a:rPr>
                            <a:t>0</a:t>
                          </a:r>
                        </a:p>
                      </a:txBody>
                      <a:tcPr>
                        <a:lnL w="190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97595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el 2">
                <a:extLst>
                  <a:ext uri="{FF2B5EF4-FFF2-40B4-BE49-F238E27FC236}">
                    <a16:creationId xmlns:a16="http://schemas.microsoft.com/office/drawing/2014/main" id="{1474E26E-349F-F873-F392-1955AFD61CA5}"/>
                  </a:ext>
                </a:extLst>
              </p:cNvPr>
              <p:cNvGraphicFramePr>
                <a:graphicFrameLocks noGrp="1"/>
              </p:cNvGraphicFramePr>
              <p:nvPr>
                <p:extLst>
                  <p:ext uri="{D42A27DB-BD31-4B8C-83A1-F6EECF244321}">
                    <p14:modId xmlns:p14="http://schemas.microsoft.com/office/powerpoint/2010/main" val="3148820209"/>
                  </p:ext>
                </p:extLst>
              </p:nvPr>
            </p:nvGraphicFramePr>
            <p:xfrm>
              <a:off x="5911780" y="2032684"/>
              <a:ext cx="1464675" cy="1397844"/>
            </p:xfrm>
            <a:graphic>
              <a:graphicData uri="http://schemas.openxmlformats.org/drawingml/2006/table">
                <a:tbl>
                  <a:tblPr firstRow="1" bandRow="1">
                    <a:tableStyleId>{2D5ABB26-0587-4C30-8999-92F81FD0307C}</a:tableStyleId>
                  </a:tblPr>
                  <a:tblGrid>
                    <a:gridCol w="485325">
                      <a:extLst>
                        <a:ext uri="{9D8B030D-6E8A-4147-A177-3AD203B41FA5}">
                          <a16:colId xmlns:a16="http://schemas.microsoft.com/office/drawing/2014/main" val="2122599680"/>
                        </a:ext>
                      </a:extLst>
                    </a:gridCol>
                    <a:gridCol w="489675">
                      <a:extLst>
                        <a:ext uri="{9D8B030D-6E8A-4147-A177-3AD203B41FA5}">
                          <a16:colId xmlns:a16="http://schemas.microsoft.com/office/drawing/2014/main" val="389670425"/>
                        </a:ext>
                      </a:extLst>
                    </a:gridCol>
                    <a:gridCol w="489675">
                      <a:extLst>
                        <a:ext uri="{9D8B030D-6E8A-4147-A177-3AD203B41FA5}">
                          <a16:colId xmlns:a16="http://schemas.microsoft.com/office/drawing/2014/main" val="994374367"/>
                        </a:ext>
                      </a:extLst>
                    </a:gridCol>
                  </a:tblGrid>
                  <a:tr h="465948">
                    <a:tc>
                      <a:txBody>
                        <a:bodyPr/>
                        <a:lstStyle/>
                        <a:p>
                          <a:pPr algn="ctr"/>
                          <a:endParaRPr lang="nl-BE" sz="2000" dirty="0"/>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b="0" i="1" smtClean="0">
                                        <a:latin typeface="Cambria Math" panose="02040503050406030204" pitchFamily="18" charset="0"/>
                                      </a:rPr>
                                    </m:ctrlPr>
                                  </m:accPr>
                                  <m:e>
                                    <m:r>
                                      <a:rPr lang="nl-BE" sz="2000" b="0" smtClean="0">
                                        <a:latin typeface="Cambria Math" panose="02040503050406030204" pitchFamily="18" charset="0"/>
                                      </a:rPr>
                                      <m:t>𝑦</m:t>
                                    </m:r>
                                  </m:e>
                                </m:acc>
                              </m:oMath>
                            </m:oMathPara>
                          </a14:m>
                          <a:endParaRPr lang="nl-BE" sz="2000" dirty="0"/>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𝑦</m:t>
                                </m:r>
                              </m:oMath>
                            </m:oMathPara>
                          </a14:m>
                          <a:endParaRPr lang="nl-BE" sz="2000" dirty="0"/>
                        </a:p>
                      </a:txBody>
                      <a:tcP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173643"/>
                      </a:ext>
                    </a:extLst>
                  </a:tr>
                  <a:tr h="465948">
                    <a:tc>
                      <a:txBody>
                        <a:bodyPr/>
                        <a:lstStyle/>
                        <a:p>
                          <a:pPr algn="ctr"/>
                          <a14:m>
                            <m:oMathPara xmlns:m="http://schemas.openxmlformats.org/officeDocument/2006/math">
                              <m:oMathParaPr>
                                <m:jc m:val="centerGroup"/>
                              </m:oMathParaPr>
                              <m:oMath xmlns:m="http://schemas.openxmlformats.org/officeDocument/2006/math">
                                <m:acc>
                                  <m:accPr>
                                    <m:chr m:val="̅"/>
                                    <m:ctrlPr>
                                      <a:rPr lang="nl-BE" sz="2000" i="1" smtClean="0">
                                        <a:latin typeface="Cambria Math" panose="02040503050406030204" pitchFamily="18" charset="0"/>
                                      </a:rPr>
                                    </m:ctrlPr>
                                  </m:accPr>
                                  <m:e>
                                    <m:r>
                                      <a:rPr lang="en-US" sz="2000" b="0" i="1" smtClean="0">
                                        <a:latin typeface="Cambria Math" panose="02040503050406030204" pitchFamily="18" charset="0"/>
                                      </a:rPr>
                                      <m:t>𝑥</m:t>
                                    </m:r>
                                  </m:e>
                                </m:acc>
                              </m:oMath>
                            </m:oMathPara>
                          </a14:m>
                          <a:endParaRPr lang="nl-BE" sz="2000" dirty="0"/>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nl-BE" sz="2000" dirty="0">
                              <a:highlight>
                                <a:srgbClr val="00FFFF"/>
                              </a:highlight>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highlight>
                                <a:srgbClr val="FFFF00"/>
                              </a:highlight>
                            </a:rPr>
                            <a:t>1</a:t>
                          </a:r>
                        </a:p>
                      </a:txBody>
                      <a:tcP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65948">
                    <a:tc>
                      <a:txBody>
                        <a:bodyPr/>
                        <a:lstStyle/>
                        <a:p>
                          <a:pPr algn="ctr"/>
                          <a14:m>
                            <m:oMathPara xmlns:m="http://schemas.openxmlformats.org/officeDocument/2006/math">
                              <m:oMathParaPr>
                                <m:jc m:val="centerGroup"/>
                              </m:oMathParaPr>
                              <m:oMath xmlns:m="http://schemas.openxmlformats.org/officeDocument/2006/math">
                                <m:r>
                                  <a:rPr lang="nl-BE" sz="2000" b="0" smtClean="0">
                                    <a:latin typeface="Cambria Math" panose="02040503050406030204" pitchFamily="18" charset="0"/>
                                  </a:rPr>
                                  <m:t>𝑥</m:t>
                                </m:r>
                              </m:oMath>
                            </m:oMathPara>
                          </a14:m>
                          <a:endParaRPr lang="nl-BE" sz="2000" dirty="0"/>
                        </a:p>
                      </a:txBody>
                      <a:tcPr>
                        <a:lnR w="19050" cap="flat" cmpd="sng" algn="ctr">
                          <a:solidFill>
                            <a:schemeClr val="tx1"/>
                          </a:solidFill>
                          <a:prstDash val="solid"/>
                          <a:round/>
                          <a:headEnd type="none" w="med" len="med"/>
                          <a:tailEnd type="none" w="med" len="med"/>
                        </a:lnR>
                      </a:tcPr>
                    </a:tc>
                    <a:tc>
                      <a:txBody>
                        <a:bodyPr/>
                        <a:lstStyle/>
                        <a:p>
                          <a:pPr algn="ctr"/>
                          <a:r>
                            <a:rPr lang="nl-BE" sz="2000" dirty="0">
                              <a:highlight>
                                <a:srgbClr val="00FF00"/>
                              </a:highlight>
                            </a:rPr>
                            <a:t>1</a:t>
                          </a:r>
                        </a:p>
                      </a:txBody>
                      <a:tcPr>
                        <a:lnL w="19050" cap="flat" cmpd="sng" algn="ctr">
                          <a:solidFill>
                            <a:schemeClr val="tx1"/>
                          </a:solidFill>
                          <a:prstDash val="solid"/>
                          <a:round/>
                          <a:headEnd type="none" w="med" len="med"/>
                          <a:tailEnd type="none" w="med" len="med"/>
                        </a:lnL>
                      </a:tcPr>
                    </a:tc>
                    <a:tc>
                      <a:txBody>
                        <a:bodyPr/>
                        <a:lstStyle/>
                        <a:p>
                          <a:pPr algn="ctr"/>
                          <a:r>
                            <a:rPr lang="nl-BE" sz="2000" dirty="0">
                              <a:highlight>
                                <a:srgbClr val="FF00FF"/>
                              </a:highlight>
                            </a:rPr>
                            <a:t>0</a:t>
                          </a:r>
                        </a:p>
                      </a:txBody>
                      <a:tcPr/>
                    </a:tc>
                    <a:extLst>
                      <a:ext uri="{0D108BD9-81ED-4DB2-BD59-A6C34878D82A}">
                        <a16:rowId xmlns:a16="http://schemas.microsoft.com/office/drawing/2014/main" val="1819759527"/>
                      </a:ext>
                    </a:extLst>
                  </a:tr>
                </a:tbl>
              </a:graphicData>
            </a:graphic>
          </p:graphicFrame>
        </mc:Choice>
        <mc:Fallback xmlns="">
          <p:graphicFrame>
            <p:nvGraphicFramePr>
              <p:cNvPr id="4" name="Tabel 2">
                <a:extLst>
                  <a:ext uri="{FF2B5EF4-FFF2-40B4-BE49-F238E27FC236}">
                    <a16:creationId xmlns:a16="http://schemas.microsoft.com/office/drawing/2014/main" id="{1474E26E-349F-F873-F392-1955AFD61CA5}"/>
                  </a:ext>
                </a:extLst>
              </p:cNvPr>
              <p:cNvGraphicFramePr>
                <a:graphicFrameLocks noGrp="1"/>
              </p:cNvGraphicFramePr>
              <p:nvPr>
                <p:extLst>
                  <p:ext uri="{D42A27DB-BD31-4B8C-83A1-F6EECF244321}">
                    <p14:modId xmlns:p14="http://schemas.microsoft.com/office/powerpoint/2010/main" val="3148820209"/>
                  </p:ext>
                </p:extLst>
              </p:nvPr>
            </p:nvGraphicFramePr>
            <p:xfrm>
              <a:off x="5911780" y="2032684"/>
              <a:ext cx="1464675" cy="1397844"/>
            </p:xfrm>
            <a:graphic>
              <a:graphicData uri="http://schemas.openxmlformats.org/drawingml/2006/table">
                <a:tbl>
                  <a:tblPr firstRow="1" bandRow="1">
                    <a:tableStyleId>{2D5ABB26-0587-4C30-8999-92F81FD0307C}</a:tableStyleId>
                  </a:tblPr>
                  <a:tblGrid>
                    <a:gridCol w="485325">
                      <a:extLst>
                        <a:ext uri="{9D8B030D-6E8A-4147-A177-3AD203B41FA5}">
                          <a16:colId xmlns:a16="http://schemas.microsoft.com/office/drawing/2014/main" val="2122599680"/>
                        </a:ext>
                      </a:extLst>
                    </a:gridCol>
                    <a:gridCol w="489675">
                      <a:extLst>
                        <a:ext uri="{9D8B030D-6E8A-4147-A177-3AD203B41FA5}">
                          <a16:colId xmlns:a16="http://schemas.microsoft.com/office/drawing/2014/main" val="389670425"/>
                        </a:ext>
                      </a:extLst>
                    </a:gridCol>
                    <a:gridCol w="489675">
                      <a:extLst>
                        <a:ext uri="{9D8B030D-6E8A-4147-A177-3AD203B41FA5}">
                          <a16:colId xmlns:a16="http://schemas.microsoft.com/office/drawing/2014/main" val="994374367"/>
                        </a:ext>
                      </a:extLst>
                    </a:gridCol>
                  </a:tblGrid>
                  <a:tr h="465948">
                    <a:tc>
                      <a:txBody>
                        <a:bodyPr/>
                        <a:lstStyle/>
                        <a:p>
                          <a:pPr algn="ctr"/>
                          <a:endParaRPr lang="nl-BE" sz="2000" dirty="0"/>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endParaRPr lang="nl-BE"/>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blipFill>
                          <a:blip r:embed="rId3"/>
                          <a:stretch>
                            <a:fillRect l="-98765" r="-101235" b="-207792"/>
                          </a:stretch>
                        </a:blipFill>
                      </a:tcPr>
                    </a:tc>
                    <a:tc>
                      <a:txBody>
                        <a:bodyPr/>
                        <a:lstStyle/>
                        <a:p>
                          <a:endParaRPr lang="nl-BE"/>
                        </a:p>
                      </a:txBody>
                      <a:tcPr>
                        <a:lnB w="19050" cap="flat" cmpd="sng" algn="ctr">
                          <a:solidFill>
                            <a:schemeClr val="tx1"/>
                          </a:solidFill>
                          <a:prstDash val="solid"/>
                          <a:round/>
                          <a:headEnd type="none" w="med" len="med"/>
                          <a:tailEnd type="none" w="med" len="med"/>
                        </a:lnB>
                        <a:blipFill>
                          <a:blip r:embed="rId3"/>
                          <a:stretch>
                            <a:fillRect l="-198765" r="-1235" b="-207792"/>
                          </a:stretch>
                        </a:blipFill>
                      </a:tcPr>
                    </a:tc>
                    <a:extLst>
                      <a:ext uri="{0D108BD9-81ED-4DB2-BD59-A6C34878D82A}">
                        <a16:rowId xmlns:a16="http://schemas.microsoft.com/office/drawing/2014/main" val="524173643"/>
                      </a:ext>
                    </a:extLst>
                  </a:tr>
                  <a:tr h="465948">
                    <a:tc>
                      <a:txBody>
                        <a:bodyPr/>
                        <a:lstStyle/>
                        <a:p>
                          <a:endParaRPr lang="nl-BE"/>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blipFill>
                          <a:blip r:embed="rId3"/>
                          <a:stretch>
                            <a:fillRect t="-101316" r="-203750" b="-110526"/>
                          </a:stretch>
                        </a:blipFill>
                      </a:tcPr>
                    </a:tc>
                    <a:tc>
                      <a:txBody>
                        <a:bodyPr/>
                        <a:lstStyle/>
                        <a:p>
                          <a:pPr algn="ctr"/>
                          <a:r>
                            <a:rPr lang="nl-BE" sz="2000" dirty="0">
                              <a:highlight>
                                <a:srgbClr val="00FFFF"/>
                              </a:highlight>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nl-BE" sz="2000" dirty="0">
                              <a:highlight>
                                <a:srgbClr val="FFFF00"/>
                              </a:highlight>
                            </a:rPr>
                            <a:t>1</a:t>
                          </a:r>
                        </a:p>
                      </a:txBody>
                      <a:tcP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2208970"/>
                      </a:ext>
                    </a:extLst>
                  </a:tr>
                  <a:tr h="465948">
                    <a:tc>
                      <a:txBody>
                        <a:bodyPr/>
                        <a:lstStyle/>
                        <a:p>
                          <a:endParaRPr lang="nl-BE"/>
                        </a:p>
                      </a:txBody>
                      <a:tcPr>
                        <a:lnR w="19050" cap="flat" cmpd="sng" algn="ctr">
                          <a:solidFill>
                            <a:schemeClr val="tx1"/>
                          </a:solidFill>
                          <a:prstDash val="solid"/>
                          <a:round/>
                          <a:headEnd type="none" w="med" len="med"/>
                          <a:tailEnd type="none" w="med" len="med"/>
                        </a:lnR>
                        <a:blipFill>
                          <a:blip r:embed="rId3"/>
                          <a:stretch>
                            <a:fillRect t="-198701" r="-203750" b="-9091"/>
                          </a:stretch>
                        </a:blipFill>
                      </a:tcPr>
                    </a:tc>
                    <a:tc>
                      <a:txBody>
                        <a:bodyPr/>
                        <a:lstStyle/>
                        <a:p>
                          <a:pPr algn="ctr"/>
                          <a:r>
                            <a:rPr lang="nl-BE" sz="2000" dirty="0">
                              <a:highlight>
                                <a:srgbClr val="00FF00"/>
                              </a:highlight>
                            </a:rPr>
                            <a:t>1</a:t>
                          </a:r>
                        </a:p>
                      </a:txBody>
                      <a:tcPr>
                        <a:lnL w="19050" cap="flat" cmpd="sng" algn="ctr">
                          <a:solidFill>
                            <a:schemeClr val="tx1"/>
                          </a:solidFill>
                          <a:prstDash val="solid"/>
                          <a:round/>
                          <a:headEnd type="none" w="med" len="med"/>
                          <a:tailEnd type="none" w="med" len="med"/>
                        </a:lnL>
                      </a:tcPr>
                    </a:tc>
                    <a:tc>
                      <a:txBody>
                        <a:bodyPr/>
                        <a:lstStyle/>
                        <a:p>
                          <a:pPr algn="ctr"/>
                          <a:r>
                            <a:rPr lang="nl-BE" sz="2000" dirty="0">
                              <a:highlight>
                                <a:srgbClr val="FF00FF"/>
                              </a:highlight>
                            </a:rPr>
                            <a:t>0</a:t>
                          </a:r>
                        </a:p>
                      </a:txBody>
                      <a:tcPr/>
                    </a:tc>
                    <a:extLst>
                      <a:ext uri="{0D108BD9-81ED-4DB2-BD59-A6C34878D82A}">
                        <a16:rowId xmlns:a16="http://schemas.microsoft.com/office/drawing/2014/main" val="1819759527"/>
                      </a:ext>
                    </a:extLst>
                  </a:tr>
                </a:tbl>
              </a:graphicData>
            </a:graphic>
          </p:graphicFrame>
        </mc:Fallback>
      </mc:AlternateContent>
    </p:spTree>
    <p:extLst>
      <p:ext uri="{BB962C8B-B14F-4D97-AF65-F5344CB8AC3E}">
        <p14:creationId xmlns:p14="http://schemas.microsoft.com/office/powerpoint/2010/main" val="234892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90888" y="460336"/>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mc:AlternateContent xmlns:mc="http://schemas.openxmlformats.org/markup-compatibility/2006" xmlns:a14="http://schemas.microsoft.com/office/drawing/2010/main">
        <mc:Choice Requires="a14">
          <p:sp>
            <p:nvSpPr>
              <p:cNvPr id="11" name="Subtitle 2"/>
              <p:cNvSpPr txBox="1">
                <a:spLocks/>
              </p:cNvSpPr>
              <p:nvPr/>
            </p:nvSpPr>
            <p:spPr>
              <a:xfrm>
                <a:off x="390888" y="1333208"/>
                <a:ext cx="8096099" cy="334995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2400" b="1" dirty="0">
                    <a:solidFill>
                      <a:schemeClr val="tx1"/>
                    </a:solidFill>
                    <a:latin typeface="Montserrat" pitchFamily="2" charset="-94"/>
                  </a:rPr>
                  <a:t>KD opstellen voor een functie in n variabelen </a:t>
                </a:r>
              </a:p>
              <a:p>
                <a:pPr marL="0" indent="0">
                  <a:buNone/>
                </a:pPr>
                <a:endParaRPr lang="nl-BE" sz="2400" dirty="0">
                  <a:solidFill>
                    <a:schemeClr val="tx1"/>
                  </a:solidFill>
                  <a:latin typeface="Montserrat" pitchFamily="2" charset="-94"/>
                </a:endParaRPr>
              </a:p>
              <a:p>
                <a:r>
                  <a:rPr lang="nl-BE" sz="1800" dirty="0">
                    <a:solidFill>
                      <a:schemeClr val="tx1"/>
                    </a:solidFill>
                    <a:latin typeface="Montserrat" pitchFamily="2" charset="-94"/>
                  </a:rPr>
                  <a:t>𝑛 variabelen -&gt; </a:t>
                </a:r>
                <a14:m>
                  <m:oMath xmlns:m="http://schemas.openxmlformats.org/officeDocument/2006/math">
                    <m:sSup>
                      <m:sSupPr>
                        <m:ctrlPr>
                          <a:rPr lang="nl-BE" sz="1800" i="1" smtClean="0">
                            <a:solidFill>
                              <a:schemeClr val="tx1"/>
                            </a:solidFill>
                            <a:latin typeface="Cambria Math" panose="02040503050406030204" pitchFamily="18" charset="0"/>
                          </a:rPr>
                        </m:ctrlPr>
                      </m:sSupPr>
                      <m:e>
                        <m:r>
                          <a:rPr lang="nl-BE" sz="1800" b="0" i="1" smtClean="0">
                            <a:solidFill>
                              <a:schemeClr val="tx1"/>
                            </a:solidFill>
                            <a:latin typeface="Cambria Math" panose="02040503050406030204" pitchFamily="18" charset="0"/>
                          </a:rPr>
                          <m:t>2</m:t>
                        </m:r>
                      </m:e>
                      <m:sup>
                        <m:r>
                          <a:rPr lang="nl-BE" sz="1800" b="0" i="1" smtClean="0">
                            <a:solidFill>
                              <a:schemeClr val="tx1"/>
                            </a:solidFill>
                            <a:latin typeface="Cambria Math" panose="02040503050406030204" pitchFamily="18" charset="0"/>
                          </a:rPr>
                          <m:t>𝑛</m:t>
                        </m:r>
                      </m:sup>
                    </m:sSup>
                  </m:oMath>
                </a14:m>
                <a:r>
                  <a:rPr lang="nl-BE" sz="1800" dirty="0">
                    <a:solidFill>
                      <a:schemeClr val="tx1"/>
                    </a:solidFill>
                    <a:latin typeface="Montserrat" pitchFamily="2" charset="-94"/>
                  </a:rPr>
                  <a:t> rijen in waarheidstabel -&gt; </a:t>
                </a:r>
                <a14:m>
                  <m:oMath xmlns:m="http://schemas.openxmlformats.org/officeDocument/2006/math">
                    <m:sSup>
                      <m:sSupPr>
                        <m:ctrlPr>
                          <a:rPr lang="nl-BE" sz="1800" i="1">
                            <a:solidFill>
                              <a:schemeClr val="tx1"/>
                            </a:solidFill>
                            <a:latin typeface="Cambria Math" panose="02040503050406030204" pitchFamily="18" charset="0"/>
                          </a:rPr>
                        </m:ctrlPr>
                      </m:sSupPr>
                      <m:e>
                        <m:r>
                          <a:rPr lang="nl-BE" sz="1800" i="1">
                            <a:solidFill>
                              <a:schemeClr val="tx1"/>
                            </a:solidFill>
                            <a:latin typeface="Cambria Math" panose="02040503050406030204" pitchFamily="18" charset="0"/>
                          </a:rPr>
                          <m:t>2</m:t>
                        </m:r>
                      </m:e>
                      <m:sup>
                        <m:r>
                          <a:rPr lang="nl-BE" sz="1800" b="0" i="1" smtClean="0">
                            <a:solidFill>
                              <a:schemeClr val="tx1"/>
                            </a:solidFill>
                            <a:latin typeface="Cambria Math" panose="02040503050406030204" pitchFamily="18" charset="0"/>
                          </a:rPr>
                          <m:t>𝑛</m:t>
                        </m:r>
                      </m:sup>
                    </m:sSup>
                  </m:oMath>
                </a14:m>
                <a:r>
                  <a:rPr lang="nl-BE" sz="1800" dirty="0">
                    <a:solidFill>
                      <a:schemeClr val="tx1"/>
                    </a:solidFill>
                    <a:latin typeface="Montserrat" pitchFamily="2" charset="-94"/>
                  </a:rPr>
                  <a:t> vakjes in KD</a:t>
                </a:r>
              </a:p>
              <a:p>
                <a:endParaRPr lang="nl-BE" sz="1800" dirty="0">
                  <a:solidFill>
                    <a:schemeClr val="tx1"/>
                  </a:solidFill>
                  <a:latin typeface="Montserrat" pitchFamily="2" charset="-94"/>
                </a:endParaRPr>
              </a:p>
              <a:p>
                <a:endParaRPr lang="nl-BE" sz="1800" dirty="0">
                  <a:solidFill>
                    <a:schemeClr val="tx1"/>
                  </a:solidFill>
                  <a:latin typeface="Montserrat" pitchFamily="2" charset="-94"/>
                </a:endParaRPr>
              </a:p>
              <a:p>
                <a:r>
                  <a:rPr lang="nl-BE" sz="1800" dirty="0">
                    <a:solidFill>
                      <a:schemeClr val="tx1"/>
                    </a:solidFill>
                    <a:latin typeface="Montserrat" pitchFamily="2" charset="-94"/>
                  </a:rPr>
                  <a:t>Orden alle minimale termen, in 𝑛 variabelen, in een tabel zodat twee aan elkaar grenzende termen slechts in één variabele van elkaar verschillen.</a:t>
                </a:r>
              </a:p>
              <a:p>
                <a:pPr marL="0" indent="0">
                  <a:buNone/>
                </a:pPr>
                <a:endParaRPr lang="nl-BE" sz="1800" dirty="0">
                  <a:solidFill>
                    <a:schemeClr val="tx1"/>
                  </a:solidFill>
                  <a:latin typeface="Montserrat" pitchFamily="2" charset="-94"/>
                </a:endParaRPr>
              </a:p>
              <a:p>
                <a:endParaRPr lang="nl-BE" sz="1800" dirty="0">
                  <a:solidFill>
                    <a:schemeClr val="tx1"/>
                  </a:solidFill>
                  <a:latin typeface="Montserrat" pitchFamily="2" charset="-94"/>
                </a:endParaRPr>
              </a:p>
              <a:p>
                <a:r>
                  <a:rPr lang="nl-BE" sz="1800" dirty="0">
                    <a:solidFill>
                      <a:schemeClr val="tx1"/>
                    </a:solidFill>
                    <a:latin typeface="Montserrat" pitchFamily="2" charset="-94"/>
                  </a:rPr>
                  <a:t>Plaats een 1 bij alle minimale termen die voorkomen in de DNV van de functie. Op de overige posities komt een 0 te staan. </a:t>
                </a:r>
              </a:p>
            </p:txBody>
          </p:sp>
        </mc:Choice>
        <mc:Fallback xmlns="">
          <p:sp>
            <p:nvSpPr>
              <p:cNvPr id="11" name="Subtitle 2"/>
              <p:cNvSpPr txBox="1">
                <a:spLocks noRot="1" noChangeAspect="1" noMove="1" noResize="1" noEditPoints="1" noAdjustHandles="1" noChangeArrowheads="1" noChangeShapeType="1" noTextEdit="1"/>
              </p:cNvSpPr>
              <p:nvPr/>
            </p:nvSpPr>
            <p:spPr>
              <a:xfrm>
                <a:off x="390888" y="1333208"/>
                <a:ext cx="8096099" cy="3349955"/>
              </a:xfrm>
              <a:prstGeom prst="rect">
                <a:avLst/>
              </a:prstGeom>
              <a:blipFill>
                <a:blip r:embed="rId2"/>
                <a:stretch>
                  <a:fillRect l="-979" t="-3097"/>
                </a:stretch>
              </a:blipFill>
            </p:spPr>
            <p:txBody>
              <a:bodyPr/>
              <a:lstStyle/>
              <a:p>
                <a:r>
                  <a:rPr lang="nl-BE">
                    <a:noFill/>
                  </a:rPr>
                  <a:t> </a:t>
                </a:r>
              </a:p>
            </p:txBody>
          </p:sp>
        </mc:Fallback>
      </mc:AlternateContent>
    </p:spTree>
    <p:extLst>
      <p:ext uri="{BB962C8B-B14F-4D97-AF65-F5344CB8AC3E}">
        <p14:creationId xmlns:p14="http://schemas.microsoft.com/office/powerpoint/2010/main" val="272240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90888" y="460336"/>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390888" y="1199924"/>
            <a:ext cx="8509272" cy="334995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rgbClr val="92D050"/>
                </a:solidFill>
                <a:latin typeface="Montserrat" pitchFamily="2" charset="-94"/>
              </a:rPr>
              <a:t>5.1.1. KD voor een functie in 1 veranderlijke </a:t>
            </a:r>
          </a:p>
          <a:p>
            <a:pPr marL="0" indent="0">
              <a:buNone/>
            </a:pPr>
            <a:endParaRPr lang="nl-BE" sz="800" b="1" dirty="0">
              <a:solidFill>
                <a:srgbClr val="92D050"/>
              </a:solidFill>
              <a:latin typeface="Montserrat" pitchFamily="2" charset="-94"/>
            </a:endParaRPr>
          </a:p>
          <a:p>
            <a:pPr marL="0" indent="0">
              <a:buNone/>
            </a:pPr>
            <a:r>
              <a:rPr lang="nl-BE" sz="1400" b="1" dirty="0">
                <a:solidFill>
                  <a:schemeClr val="tx1"/>
                </a:solidFill>
                <a:latin typeface="Montserrat" pitchFamily="2" charset="-94"/>
              </a:rPr>
              <a:t>Algemeen:</a:t>
            </a: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Voorbeeld:</a:t>
            </a:r>
          </a:p>
          <a:p>
            <a:pPr marL="0" indent="0">
              <a:buNone/>
            </a:pPr>
            <a:endParaRPr lang="nl-BE" sz="8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							</a:t>
            </a:r>
            <a:r>
              <a:rPr lang="nl-BE" sz="2000" b="1" dirty="0">
                <a:solidFill>
                  <a:schemeClr val="tx1"/>
                </a:solidFill>
                <a:latin typeface="Montserrat" pitchFamily="2" charset="-94"/>
              </a:rPr>
              <a:t>-&gt;</a:t>
            </a:r>
            <a:r>
              <a:rPr lang="nl-BE" sz="1400" b="1" dirty="0">
                <a:solidFill>
                  <a:schemeClr val="tx1"/>
                </a:solidFill>
                <a:latin typeface="Montserrat" pitchFamily="2" charset="-94"/>
              </a:rPr>
              <a:t> </a:t>
            </a:r>
          </a:p>
          <a:p>
            <a:pPr marL="0" indent="0">
              <a:buNone/>
            </a:pPr>
            <a:endParaRPr lang="nl-BE" sz="1400" b="1" dirty="0">
              <a:solidFill>
                <a:schemeClr val="tx1"/>
              </a:solidFill>
              <a:latin typeface="Montserrat" pitchFamily="2" charset="-94"/>
            </a:endParaRPr>
          </a:p>
        </p:txBody>
      </p:sp>
      <p:pic>
        <p:nvPicPr>
          <p:cNvPr id="5" name="Afbeelding 4">
            <a:extLst>
              <a:ext uri="{FF2B5EF4-FFF2-40B4-BE49-F238E27FC236}">
                <a16:creationId xmlns:a16="http://schemas.microsoft.com/office/drawing/2014/main" id="{DF1F7BF1-5526-EEBF-77B2-E8BB0BAC6B72}"/>
              </a:ext>
            </a:extLst>
          </p:cNvPr>
          <p:cNvPicPr>
            <a:picLocks noChangeAspect="1"/>
          </p:cNvPicPr>
          <p:nvPr/>
        </p:nvPicPr>
        <p:blipFill>
          <a:blip r:embed="rId2"/>
          <a:stretch>
            <a:fillRect/>
          </a:stretch>
        </p:blipFill>
        <p:spPr>
          <a:xfrm>
            <a:off x="2820035" y="1767766"/>
            <a:ext cx="1751965" cy="803984"/>
          </a:xfrm>
          <a:prstGeom prst="rect">
            <a:avLst/>
          </a:prstGeom>
        </p:spPr>
      </p:pic>
      <p:pic>
        <p:nvPicPr>
          <p:cNvPr id="4" name="Afbeelding 3">
            <a:extLst>
              <a:ext uri="{FF2B5EF4-FFF2-40B4-BE49-F238E27FC236}">
                <a16:creationId xmlns:a16="http://schemas.microsoft.com/office/drawing/2014/main" id="{227590B7-CE7D-1804-7057-B7F7B616E446}"/>
              </a:ext>
            </a:extLst>
          </p:cNvPr>
          <p:cNvPicPr>
            <a:picLocks noChangeAspect="1"/>
          </p:cNvPicPr>
          <p:nvPr/>
        </p:nvPicPr>
        <p:blipFill>
          <a:blip r:embed="rId3"/>
          <a:stretch>
            <a:fillRect/>
          </a:stretch>
        </p:blipFill>
        <p:spPr>
          <a:xfrm>
            <a:off x="486669" y="3572101"/>
            <a:ext cx="2314575" cy="371475"/>
          </a:xfrm>
          <a:prstGeom prst="rect">
            <a:avLst/>
          </a:prstGeom>
        </p:spPr>
      </p:pic>
      <p:pic>
        <p:nvPicPr>
          <p:cNvPr id="6" name="Afbeelding 5">
            <a:extLst>
              <a:ext uri="{FF2B5EF4-FFF2-40B4-BE49-F238E27FC236}">
                <a16:creationId xmlns:a16="http://schemas.microsoft.com/office/drawing/2014/main" id="{26DC9B35-2928-D446-B491-3C2F6E28C9B9}"/>
              </a:ext>
            </a:extLst>
          </p:cNvPr>
          <p:cNvPicPr>
            <a:picLocks noChangeAspect="1"/>
          </p:cNvPicPr>
          <p:nvPr/>
        </p:nvPicPr>
        <p:blipFill>
          <a:blip r:embed="rId4"/>
          <a:stretch>
            <a:fillRect/>
          </a:stretch>
        </p:blipFill>
        <p:spPr>
          <a:xfrm>
            <a:off x="4766212" y="3410175"/>
            <a:ext cx="990600" cy="695325"/>
          </a:xfrm>
          <a:prstGeom prst="rect">
            <a:avLst/>
          </a:prstGeom>
        </p:spPr>
      </p:pic>
    </p:spTree>
    <p:extLst>
      <p:ext uri="{BB962C8B-B14F-4D97-AF65-F5344CB8AC3E}">
        <p14:creationId xmlns:p14="http://schemas.microsoft.com/office/powerpoint/2010/main" val="3191555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90888" y="460336"/>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04435" y="980994"/>
            <a:ext cx="8509272" cy="390257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rgbClr val="92D050"/>
                </a:solidFill>
                <a:latin typeface="Montserrat" pitchFamily="2" charset="-94"/>
              </a:rPr>
              <a:t>5.1.2. KD voor een functie in 2  </a:t>
            </a:r>
            <a:r>
              <a:rPr lang="nl-BE" sz="1400" b="1" dirty="0" err="1">
                <a:solidFill>
                  <a:srgbClr val="92D050"/>
                </a:solidFill>
                <a:latin typeface="Montserrat" pitchFamily="2" charset="-94"/>
              </a:rPr>
              <a:t>veranderlijken</a:t>
            </a:r>
            <a:r>
              <a:rPr lang="nl-BE" sz="1400" b="1" dirty="0">
                <a:solidFill>
                  <a:srgbClr val="92D050"/>
                </a:solidFill>
                <a:latin typeface="Montserrat" pitchFamily="2" charset="-94"/>
              </a:rPr>
              <a:t> </a:t>
            </a:r>
          </a:p>
          <a:p>
            <a:pPr marL="0" indent="0">
              <a:buNone/>
            </a:pPr>
            <a:endParaRPr lang="nl-BE" sz="800" b="1" dirty="0">
              <a:solidFill>
                <a:srgbClr val="92D050"/>
              </a:solidFill>
              <a:latin typeface="Montserrat" pitchFamily="2" charset="-94"/>
            </a:endParaRPr>
          </a:p>
          <a:p>
            <a:pPr marL="0" indent="0">
              <a:buNone/>
            </a:pPr>
            <a:r>
              <a:rPr lang="nl-BE" sz="1500" b="1" dirty="0">
                <a:solidFill>
                  <a:schemeClr val="tx1"/>
                </a:solidFill>
                <a:latin typeface="Montserrat" pitchFamily="2" charset="-94"/>
              </a:rPr>
              <a:t>Algemeen:</a:t>
            </a: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Voorbeeld:</a:t>
            </a:r>
          </a:p>
          <a:p>
            <a:pPr marL="0" indent="0">
              <a:buNone/>
            </a:pPr>
            <a:endParaRPr lang="nl-BE" sz="800" b="1" dirty="0">
              <a:solidFill>
                <a:schemeClr val="tx1"/>
              </a:solidFill>
              <a:latin typeface="Montserrat" pitchFamily="2" charset="-94"/>
            </a:endParaRPr>
          </a:p>
          <a:p>
            <a:pPr marL="0" indent="0">
              <a:buNone/>
            </a:pPr>
            <a:endParaRPr lang="nl-BE" sz="1400" dirty="0">
              <a:solidFill>
                <a:schemeClr val="tx1"/>
              </a:solidFill>
              <a:latin typeface="Montserrat" pitchFamily="2" charset="-94"/>
            </a:endParaRPr>
          </a:p>
          <a:p>
            <a:pPr marL="0" indent="0">
              <a:buNone/>
            </a:pPr>
            <a:endParaRPr lang="nl-BE" sz="1400" dirty="0">
              <a:solidFill>
                <a:schemeClr val="tx1"/>
              </a:solidFill>
              <a:latin typeface="Montserrat" pitchFamily="2" charset="-94"/>
            </a:endParaRPr>
          </a:p>
          <a:p>
            <a:pPr marL="0" indent="0">
              <a:buNone/>
            </a:pPr>
            <a:r>
              <a:rPr lang="nl-BE" sz="1400" dirty="0">
                <a:solidFill>
                  <a:schemeClr val="tx1"/>
                </a:solidFill>
                <a:latin typeface="Montserrat" pitchFamily="2" charset="-94"/>
              </a:rPr>
              <a:t>					</a:t>
            </a:r>
            <a:r>
              <a:rPr lang="nl-BE" sz="2000" b="1" dirty="0">
                <a:solidFill>
                  <a:schemeClr val="tx1"/>
                </a:solidFill>
                <a:latin typeface="Montserrat" pitchFamily="2" charset="-94"/>
              </a:rPr>
              <a:t>-&gt;</a:t>
            </a:r>
            <a:r>
              <a:rPr lang="nl-BE" sz="1050" b="1" dirty="0">
                <a:solidFill>
                  <a:schemeClr val="tx1"/>
                </a:solidFill>
                <a:latin typeface="Montserrat" pitchFamily="2" charset="-94"/>
              </a:rPr>
              <a:t> </a:t>
            </a:r>
          </a:p>
          <a:p>
            <a:pPr marL="0" indent="0">
              <a:buNone/>
            </a:pPr>
            <a:endParaRPr lang="nl-BE" sz="1400" dirty="0">
              <a:solidFill>
                <a:schemeClr val="tx1"/>
              </a:solidFill>
              <a:latin typeface="Montserrat" pitchFamily="2" charset="-94"/>
            </a:endParaRPr>
          </a:p>
          <a:p>
            <a:pPr marL="0" indent="0">
              <a:buNone/>
            </a:pPr>
            <a:endParaRPr lang="nl-BE" sz="1400" dirty="0">
              <a:solidFill>
                <a:schemeClr val="tx1"/>
              </a:solidFill>
              <a:latin typeface="Montserrat" pitchFamily="2" charset="-94"/>
            </a:endParaRPr>
          </a:p>
          <a:p>
            <a:pPr marL="0" indent="0">
              <a:buNone/>
            </a:pPr>
            <a:endParaRPr lang="nl-BE" sz="1400" dirty="0">
              <a:solidFill>
                <a:schemeClr val="tx1"/>
              </a:solidFill>
              <a:latin typeface="Montserrat" pitchFamily="2" charset="-94"/>
            </a:endParaRPr>
          </a:p>
          <a:p>
            <a:pPr marL="0" indent="0">
              <a:buNone/>
            </a:pPr>
            <a:endParaRPr lang="nl-BE" sz="1400" dirty="0">
              <a:solidFill>
                <a:schemeClr val="tx1"/>
              </a:solidFill>
              <a:latin typeface="Montserrat" pitchFamily="2" charset="-94"/>
            </a:endParaRPr>
          </a:p>
          <a:p>
            <a:pPr marL="0" indent="0">
              <a:buNone/>
            </a:pPr>
            <a:endParaRPr lang="nl-BE" sz="800" dirty="0">
              <a:solidFill>
                <a:schemeClr val="tx1"/>
              </a:solidFill>
              <a:latin typeface="Montserrat" pitchFamily="2" charset="-94"/>
            </a:endParaRPr>
          </a:p>
        </p:txBody>
      </p:sp>
      <p:pic>
        <p:nvPicPr>
          <p:cNvPr id="4" name="Afbeelding 3">
            <a:extLst>
              <a:ext uri="{FF2B5EF4-FFF2-40B4-BE49-F238E27FC236}">
                <a16:creationId xmlns:a16="http://schemas.microsoft.com/office/drawing/2014/main" id="{A50C7954-7445-E66F-DE11-07F5F8393867}"/>
              </a:ext>
            </a:extLst>
          </p:cNvPr>
          <p:cNvPicPr>
            <a:picLocks noChangeAspect="1"/>
          </p:cNvPicPr>
          <p:nvPr/>
        </p:nvPicPr>
        <p:blipFill>
          <a:blip r:embed="rId3"/>
          <a:stretch>
            <a:fillRect/>
          </a:stretch>
        </p:blipFill>
        <p:spPr>
          <a:xfrm>
            <a:off x="2939123" y="1667848"/>
            <a:ext cx="1589157" cy="828034"/>
          </a:xfrm>
          <a:prstGeom prst="rect">
            <a:avLst/>
          </a:prstGeom>
        </p:spPr>
      </p:pic>
      <p:pic>
        <p:nvPicPr>
          <p:cNvPr id="6" name="Afbeelding 5">
            <a:extLst>
              <a:ext uri="{FF2B5EF4-FFF2-40B4-BE49-F238E27FC236}">
                <a16:creationId xmlns:a16="http://schemas.microsoft.com/office/drawing/2014/main" id="{8AE338B5-238F-357B-E1D3-F9124E188F77}"/>
              </a:ext>
            </a:extLst>
          </p:cNvPr>
          <p:cNvPicPr>
            <a:picLocks noChangeAspect="1"/>
          </p:cNvPicPr>
          <p:nvPr/>
        </p:nvPicPr>
        <p:blipFill>
          <a:blip r:embed="rId4"/>
          <a:stretch>
            <a:fillRect/>
          </a:stretch>
        </p:blipFill>
        <p:spPr>
          <a:xfrm>
            <a:off x="591018" y="3671873"/>
            <a:ext cx="1381125" cy="304800"/>
          </a:xfrm>
          <a:prstGeom prst="rect">
            <a:avLst/>
          </a:prstGeom>
        </p:spPr>
      </p:pic>
      <p:pic>
        <p:nvPicPr>
          <p:cNvPr id="13" name="Afbeelding 12">
            <a:extLst>
              <a:ext uri="{FF2B5EF4-FFF2-40B4-BE49-F238E27FC236}">
                <a16:creationId xmlns:a16="http://schemas.microsoft.com/office/drawing/2014/main" id="{5697D314-E67B-AABC-B8D8-1CCBFB9D1D56}"/>
              </a:ext>
            </a:extLst>
          </p:cNvPr>
          <p:cNvPicPr>
            <a:picLocks noChangeAspect="1"/>
          </p:cNvPicPr>
          <p:nvPr/>
        </p:nvPicPr>
        <p:blipFill>
          <a:blip r:embed="rId5"/>
          <a:stretch>
            <a:fillRect/>
          </a:stretch>
        </p:blipFill>
        <p:spPr>
          <a:xfrm>
            <a:off x="3962400" y="3386123"/>
            <a:ext cx="1219200" cy="876300"/>
          </a:xfrm>
          <a:prstGeom prst="rect">
            <a:avLst/>
          </a:prstGeom>
        </p:spPr>
      </p:pic>
    </p:spTree>
    <p:extLst>
      <p:ext uri="{BB962C8B-B14F-4D97-AF65-F5344CB8AC3E}">
        <p14:creationId xmlns:p14="http://schemas.microsoft.com/office/powerpoint/2010/main" val="123862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90888" y="400578"/>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24755" y="980994"/>
            <a:ext cx="8509272" cy="400417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rgbClr val="92D050"/>
                </a:solidFill>
                <a:latin typeface="Montserrat" pitchFamily="2" charset="-94"/>
              </a:rPr>
              <a:t>5.1.3. KD voor een functie in 3 </a:t>
            </a:r>
            <a:r>
              <a:rPr lang="nl-BE" sz="1400" b="1" dirty="0" err="1">
                <a:solidFill>
                  <a:srgbClr val="92D050"/>
                </a:solidFill>
                <a:latin typeface="Montserrat" pitchFamily="2" charset="-94"/>
              </a:rPr>
              <a:t>veranderlijken</a:t>
            </a:r>
            <a:endParaRPr lang="nl-BE" sz="800" dirty="0">
              <a:latin typeface="Montserrat" pitchFamily="2" charset="-94"/>
            </a:endParaRPr>
          </a:p>
          <a:p>
            <a:pPr marL="0" indent="0">
              <a:buNone/>
            </a:pPr>
            <a:endParaRPr lang="nl-BE" sz="8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Algemeen:</a:t>
            </a:r>
            <a:r>
              <a:rPr lang="nl-BE" sz="1400" dirty="0">
                <a:solidFill>
                  <a:schemeClr val="tx1"/>
                </a:solidFill>
                <a:latin typeface="Montserrat" pitchFamily="2" charset="-94"/>
              </a:rPr>
              <a:t> </a:t>
            </a:r>
            <a:endParaRPr lang="nl-BE" sz="800" dirty="0">
              <a:solidFill>
                <a:schemeClr val="tx1"/>
              </a:solidFill>
              <a:latin typeface="Montserrat" pitchFamily="2" charset="-94"/>
            </a:endParaRPr>
          </a:p>
          <a:p>
            <a:pPr marL="0" indent="0">
              <a:buNone/>
            </a:pPr>
            <a:endParaRPr lang="nl-BE" sz="800" dirty="0">
              <a:solidFill>
                <a:schemeClr val="tx1"/>
              </a:solidFill>
              <a:latin typeface="Montserrat" pitchFamily="2" charset="-94"/>
            </a:endParaRPr>
          </a:p>
          <a:p>
            <a:pPr marL="0" indent="0">
              <a:buNone/>
            </a:pPr>
            <a:endParaRPr lang="nl-BE" sz="800" b="1" dirty="0">
              <a:solidFill>
                <a:schemeClr val="tx1"/>
              </a:solidFill>
              <a:latin typeface="Montserrat" pitchFamily="2" charset="-94"/>
            </a:endParaRPr>
          </a:p>
          <a:p>
            <a:pPr marL="0" indent="0">
              <a:buNone/>
            </a:pPr>
            <a:endParaRPr lang="nl-BE" sz="800" b="1" dirty="0">
              <a:solidFill>
                <a:schemeClr val="tx1"/>
              </a:solidFill>
              <a:latin typeface="Montserrat" pitchFamily="2" charset="-94"/>
            </a:endParaRPr>
          </a:p>
          <a:p>
            <a:pPr marL="0" indent="0">
              <a:buNone/>
            </a:pPr>
            <a:endParaRPr lang="nl-BE" sz="800" b="1" dirty="0">
              <a:solidFill>
                <a:schemeClr val="tx1"/>
              </a:solidFill>
              <a:latin typeface="Montserrat" pitchFamily="2" charset="-94"/>
            </a:endParaRPr>
          </a:p>
          <a:p>
            <a:pPr marL="0" indent="0">
              <a:buNone/>
            </a:pPr>
            <a:endParaRPr lang="nl-BE" sz="800" b="1" dirty="0">
              <a:solidFill>
                <a:schemeClr val="tx1"/>
              </a:solidFill>
              <a:latin typeface="Montserrat" pitchFamily="2" charset="-94"/>
            </a:endParaRPr>
          </a:p>
          <a:p>
            <a:pPr marL="0" indent="0">
              <a:buNone/>
            </a:pPr>
            <a:endParaRPr lang="nl-BE" sz="800" b="1" dirty="0">
              <a:solidFill>
                <a:schemeClr val="tx1"/>
              </a:solidFill>
              <a:latin typeface="Montserrat" pitchFamily="2" charset="-94"/>
            </a:endParaRPr>
          </a:p>
          <a:p>
            <a:pPr marL="0" indent="0">
              <a:buNone/>
            </a:pPr>
            <a:endParaRPr lang="nl-BE" sz="800" b="1" dirty="0">
              <a:solidFill>
                <a:schemeClr val="tx1"/>
              </a:solidFill>
              <a:latin typeface="Montserrat" pitchFamily="2" charset="-94"/>
            </a:endParaRPr>
          </a:p>
          <a:p>
            <a:pPr marL="0" indent="0">
              <a:buNone/>
            </a:pPr>
            <a:endParaRPr lang="nl-BE" sz="800" b="1" dirty="0">
              <a:solidFill>
                <a:schemeClr val="tx1"/>
              </a:solidFill>
              <a:latin typeface="Montserrat" pitchFamily="2" charset="-94"/>
            </a:endParaRPr>
          </a:p>
          <a:p>
            <a:pPr marL="0" indent="0">
              <a:buNone/>
            </a:pPr>
            <a:endParaRPr lang="nl-BE" sz="8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Voorbeeld:</a:t>
            </a:r>
          </a:p>
          <a:p>
            <a:pPr marL="0" indent="0">
              <a:buNone/>
            </a:pPr>
            <a:endParaRPr lang="nl-BE" sz="14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										</a:t>
            </a:r>
            <a:r>
              <a:rPr lang="nl-BE" sz="2000" b="1" dirty="0">
                <a:solidFill>
                  <a:schemeClr val="tx1"/>
                </a:solidFill>
                <a:latin typeface="Montserrat" pitchFamily="2" charset="-94"/>
              </a:rPr>
              <a:t>-&gt;</a:t>
            </a:r>
          </a:p>
        </p:txBody>
      </p:sp>
      <p:pic>
        <p:nvPicPr>
          <p:cNvPr id="22" name="Afbeelding 21">
            <a:extLst>
              <a:ext uri="{FF2B5EF4-FFF2-40B4-BE49-F238E27FC236}">
                <a16:creationId xmlns:a16="http://schemas.microsoft.com/office/drawing/2014/main" id="{177DE0A7-84D7-B2C6-C204-E138E7D9E5FB}"/>
              </a:ext>
            </a:extLst>
          </p:cNvPr>
          <p:cNvPicPr>
            <a:picLocks noChangeAspect="1"/>
          </p:cNvPicPr>
          <p:nvPr/>
        </p:nvPicPr>
        <p:blipFill>
          <a:blip r:embed="rId3"/>
          <a:stretch>
            <a:fillRect/>
          </a:stretch>
        </p:blipFill>
        <p:spPr>
          <a:xfrm>
            <a:off x="2526752" y="1560156"/>
            <a:ext cx="3088381" cy="1590984"/>
          </a:xfrm>
          <a:prstGeom prst="rect">
            <a:avLst/>
          </a:prstGeom>
        </p:spPr>
      </p:pic>
      <p:pic>
        <p:nvPicPr>
          <p:cNvPr id="24" name="Afbeelding 23">
            <a:extLst>
              <a:ext uri="{FF2B5EF4-FFF2-40B4-BE49-F238E27FC236}">
                <a16:creationId xmlns:a16="http://schemas.microsoft.com/office/drawing/2014/main" id="{2CFD4B58-44C9-F1D6-0BB7-2D09BCB0FAC6}"/>
              </a:ext>
            </a:extLst>
          </p:cNvPr>
          <p:cNvPicPr>
            <a:picLocks noChangeAspect="1"/>
          </p:cNvPicPr>
          <p:nvPr/>
        </p:nvPicPr>
        <p:blipFill>
          <a:blip r:embed="rId4"/>
          <a:stretch>
            <a:fillRect/>
          </a:stretch>
        </p:blipFill>
        <p:spPr>
          <a:xfrm>
            <a:off x="390887" y="3983396"/>
            <a:ext cx="4255023" cy="511968"/>
          </a:xfrm>
          <a:prstGeom prst="rect">
            <a:avLst/>
          </a:prstGeom>
        </p:spPr>
      </p:pic>
      <p:pic>
        <p:nvPicPr>
          <p:cNvPr id="26" name="Afbeelding 25">
            <a:extLst>
              <a:ext uri="{FF2B5EF4-FFF2-40B4-BE49-F238E27FC236}">
                <a16:creationId xmlns:a16="http://schemas.microsoft.com/office/drawing/2014/main" id="{76A35C45-44C8-495F-F8DE-A39259614C48}"/>
              </a:ext>
            </a:extLst>
          </p:cNvPr>
          <p:cNvPicPr>
            <a:picLocks noChangeAspect="1"/>
          </p:cNvPicPr>
          <p:nvPr/>
        </p:nvPicPr>
        <p:blipFill>
          <a:blip r:embed="rId5"/>
          <a:stretch>
            <a:fillRect/>
          </a:stretch>
        </p:blipFill>
        <p:spPr>
          <a:xfrm>
            <a:off x="5719732" y="3486454"/>
            <a:ext cx="1720974" cy="1505852"/>
          </a:xfrm>
          <a:prstGeom prst="rect">
            <a:avLst/>
          </a:prstGeom>
        </p:spPr>
      </p:pic>
    </p:spTree>
    <p:extLst>
      <p:ext uri="{BB962C8B-B14F-4D97-AF65-F5344CB8AC3E}">
        <p14:creationId xmlns:p14="http://schemas.microsoft.com/office/powerpoint/2010/main" val="169121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390888" y="84375"/>
            <a:ext cx="4116388" cy="323227"/>
          </a:xfrm>
        </p:spPr>
        <p:txBody>
          <a:bodyPr>
            <a:normAutofit/>
          </a:bodyPr>
          <a:lstStyle/>
          <a:p>
            <a:r>
              <a:rPr lang="nl-BE" dirty="0" err="1"/>
              <a:t>Veitch-Karnaugh</a:t>
            </a:r>
            <a:r>
              <a:rPr lang="nl-BE" dirty="0"/>
              <a:t> diagrammen</a:t>
            </a:r>
          </a:p>
          <a:p>
            <a:endParaRPr lang="nl-BE" dirty="0"/>
          </a:p>
        </p:txBody>
      </p:sp>
      <p:sp>
        <p:nvSpPr>
          <p:cNvPr id="9" name="Title 1"/>
          <p:cNvSpPr txBox="1">
            <a:spLocks/>
          </p:cNvSpPr>
          <p:nvPr/>
        </p:nvSpPr>
        <p:spPr>
          <a:xfrm>
            <a:off x="390888" y="460336"/>
            <a:ext cx="7772400" cy="686854"/>
          </a:xfrm>
          <a:prstGeom prst="rect">
            <a:avLst/>
          </a:prstGeom>
        </p:spPr>
        <p:txBody>
          <a:bodyPr vert="horz" lIns="91440" tIns="45720" rIns="91440" bIns="45720" rtlCol="0" anchor="t" anchorCtr="0">
            <a:normAutofit fontScale="92500"/>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pPr lvl="0"/>
            <a:r>
              <a:rPr lang="nl-BE" sz="2800" dirty="0">
                <a:solidFill>
                  <a:schemeClr val="tx1"/>
                </a:solidFill>
                <a:latin typeface="+mj-lt"/>
              </a:rPr>
              <a:t>5.1. KD van een </a:t>
            </a:r>
            <a:r>
              <a:rPr lang="nl-BE" sz="2800" dirty="0" err="1">
                <a:solidFill>
                  <a:schemeClr val="tx1"/>
                </a:solidFill>
                <a:latin typeface="+mj-lt"/>
              </a:rPr>
              <a:t>Boolese</a:t>
            </a:r>
            <a:r>
              <a:rPr lang="nl-BE" sz="2800" dirty="0">
                <a:solidFill>
                  <a:schemeClr val="tx1"/>
                </a:solidFill>
                <a:latin typeface="+mj-lt"/>
              </a:rPr>
              <a:t> uitdrukking (vervolg)  </a:t>
            </a:r>
            <a:endParaRPr kumimoji="0" lang="nl-BE" sz="2800" b="1" i="0" u="none" strike="noStrike" kern="1200" cap="none" spc="0" normalizeH="0" baseline="0" noProof="0" dirty="0">
              <a:ln>
                <a:noFill/>
              </a:ln>
              <a:solidFill>
                <a:srgbClr val="00B0F0"/>
              </a:solidFill>
              <a:effectLst/>
              <a:uLnTx/>
              <a:uFillTx/>
              <a:latin typeface="+mj-lt"/>
            </a:endParaRPr>
          </a:p>
        </p:txBody>
      </p:sp>
      <p:sp>
        <p:nvSpPr>
          <p:cNvPr id="11" name="Subtitle 2"/>
          <p:cNvSpPr txBox="1">
            <a:spLocks/>
          </p:cNvSpPr>
          <p:nvPr/>
        </p:nvSpPr>
        <p:spPr>
          <a:xfrm>
            <a:off x="404435" y="980994"/>
            <a:ext cx="8509272" cy="401095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nl-BE" sz="1400" b="1" dirty="0">
                <a:solidFill>
                  <a:srgbClr val="92D050"/>
                </a:solidFill>
                <a:latin typeface="Montserrat" pitchFamily="2" charset="-94"/>
              </a:rPr>
              <a:t>5.1.4.  KD voor een functie in 4  </a:t>
            </a:r>
            <a:r>
              <a:rPr lang="nl-BE" sz="1400" b="1" dirty="0" err="1">
                <a:solidFill>
                  <a:srgbClr val="92D050"/>
                </a:solidFill>
                <a:latin typeface="Montserrat" pitchFamily="2" charset="-94"/>
              </a:rPr>
              <a:t>veranderlijken</a:t>
            </a:r>
            <a:r>
              <a:rPr lang="nl-BE" sz="1400" b="1" dirty="0">
                <a:solidFill>
                  <a:srgbClr val="92D050"/>
                </a:solidFill>
                <a:latin typeface="Montserrat" pitchFamily="2" charset="-94"/>
              </a:rPr>
              <a:t> </a:t>
            </a:r>
            <a:endParaRPr lang="nl-BE" sz="800" b="1" dirty="0">
              <a:solidFill>
                <a:srgbClr val="92D050"/>
              </a:solidFill>
              <a:latin typeface="Montserrat" pitchFamily="2" charset="-94"/>
            </a:endParaRPr>
          </a:p>
          <a:p>
            <a:pPr marL="0" indent="0">
              <a:buNone/>
            </a:pPr>
            <a:endParaRPr lang="nl-BE" sz="800" b="1" dirty="0">
              <a:solidFill>
                <a:srgbClr val="92D050"/>
              </a:solidFill>
              <a:latin typeface="Montserrat" pitchFamily="2" charset="-94"/>
            </a:endParaRPr>
          </a:p>
          <a:p>
            <a:pPr marL="0" indent="0">
              <a:buNone/>
            </a:pPr>
            <a:r>
              <a:rPr lang="nl-BE" sz="1400" b="1" dirty="0">
                <a:solidFill>
                  <a:schemeClr val="tx1"/>
                </a:solidFill>
                <a:latin typeface="Montserrat" pitchFamily="2" charset="-94"/>
              </a:rPr>
              <a:t>Algemeen: </a:t>
            </a: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Voorbeeld:</a:t>
            </a:r>
          </a:p>
          <a:p>
            <a:pPr marL="0" indent="0">
              <a:buNone/>
            </a:pPr>
            <a:endParaRPr lang="nl-BE" sz="1400" b="1" dirty="0">
              <a:solidFill>
                <a:schemeClr val="tx1"/>
              </a:solidFill>
              <a:latin typeface="Montserrat" pitchFamily="2" charset="-94"/>
            </a:endParaRPr>
          </a:p>
          <a:p>
            <a:pPr marL="0" indent="0">
              <a:buNone/>
            </a:pPr>
            <a:endParaRPr lang="nl-BE" sz="1400" b="1" dirty="0">
              <a:solidFill>
                <a:schemeClr val="tx1"/>
              </a:solidFill>
              <a:latin typeface="Montserrat" pitchFamily="2" charset="-94"/>
            </a:endParaRPr>
          </a:p>
          <a:p>
            <a:pPr marL="0" indent="0">
              <a:buNone/>
            </a:pPr>
            <a:r>
              <a:rPr lang="nl-BE" sz="1400" b="1" dirty="0">
                <a:solidFill>
                  <a:schemeClr val="tx1"/>
                </a:solidFill>
                <a:latin typeface="Montserrat" pitchFamily="2" charset="-94"/>
              </a:rPr>
              <a:t>									</a:t>
            </a:r>
            <a:r>
              <a:rPr lang="nl-BE" sz="2000" b="1" dirty="0">
                <a:solidFill>
                  <a:schemeClr val="tx1"/>
                </a:solidFill>
                <a:latin typeface="Montserrat" pitchFamily="2" charset="-94"/>
              </a:rPr>
              <a:t>-&gt;</a:t>
            </a:r>
          </a:p>
          <a:p>
            <a:pPr marL="0" indent="0">
              <a:buNone/>
            </a:pPr>
            <a:endParaRPr lang="nl-BE" sz="800" b="1" dirty="0">
              <a:solidFill>
                <a:schemeClr val="tx1"/>
              </a:solidFill>
              <a:latin typeface="Montserrat" pitchFamily="2" charset="-94"/>
            </a:endParaRPr>
          </a:p>
        </p:txBody>
      </p:sp>
      <p:pic>
        <p:nvPicPr>
          <p:cNvPr id="4" name="Afbeelding 3">
            <a:extLst>
              <a:ext uri="{FF2B5EF4-FFF2-40B4-BE49-F238E27FC236}">
                <a16:creationId xmlns:a16="http://schemas.microsoft.com/office/drawing/2014/main" id="{5772539E-6A5D-DA03-D736-7691A74D669E}"/>
              </a:ext>
            </a:extLst>
          </p:cNvPr>
          <p:cNvPicPr>
            <a:picLocks noChangeAspect="1"/>
          </p:cNvPicPr>
          <p:nvPr/>
        </p:nvPicPr>
        <p:blipFill>
          <a:blip r:embed="rId3"/>
          <a:stretch>
            <a:fillRect/>
          </a:stretch>
        </p:blipFill>
        <p:spPr>
          <a:xfrm>
            <a:off x="2085971" y="1578647"/>
            <a:ext cx="3988541" cy="1206953"/>
          </a:xfrm>
          <a:prstGeom prst="rect">
            <a:avLst/>
          </a:prstGeom>
        </p:spPr>
      </p:pic>
      <p:pic>
        <p:nvPicPr>
          <p:cNvPr id="6" name="Afbeelding 5">
            <a:extLst>
              <a:ext uri="{FF2B5EF4-FFF2-40B4-BE49-F238E27FC236}">
                <a16:creationId xmlns:a16="http://schemas.microsoft.com/office/drawing/2014/main" id="{B3A0507B-A39E-AF70-773C-67A88D2D6E94}"/>
              </a:ext>
            </a:extLst>
          </p:cNvPr>
          <p:cNvPicPr>
            <a:picLocks noChangeAspect="1"/>
          </p:cNvPicPr>
          <p:nvPr/>
        </p:nvPicPr>
        <p:blipFill>
          <a:blip r:embed="rId4"/>
          <a:stretch>
            <a:fillRect/>
          </a:stretch>
        </p:blipFill>
        <p:spPr>
          <a:xfrm>
            <a:off x="230293" y="3700839"/>
            <a:ext cx="4162413" cy="342900"/>
          </a:xfrm>
          <a:prstGeom prst="rect">
            <a:avLst/>
          </a:prstGeom>
        </p:spPr>
      </p:pic>
      <p:pic>
        <p:nvPicPr>
          <p:cNvPr id="2" name="Afbeelding 1">
            <a:extLst>
              <a:ext uri="{FF2B5EF4-FFF2-40B4-BE49-F238E27FC236}">
                <a16:creationId xmlns:a16="http://schemas.microsoft.com/office/drawing/2014/main" id="{63A887F0-C207-6E7D-2DE3-1A4F07C4587A}"/>
              </a:ext>
            </a:extLst>
          </p:cNvPr>
          <p:cNvPicPr>
            <a:picLocks noChangeAspect="1"/>
          </p:cNvPicPr>
          <p:nvPr/>
        </p:nvPicPr>
        <p:blipFill>
          <a:blip r:embed="rId5"/>
          <a:stretch>
            <a:fillRect/>
          </a:stretch>
        </p:blipFill>
        <p:spPr>
          <a:xfrm>
            <a:off x="5527762" y="3232563"/>
            <a:ext cx="3181350" cy="1381125"/>
          </a:xfrm>
          <a:prstGeom prst="rect">
            <a:avLst/>
          </a:prstGeom>
        </p:spPr>
      </p:pic>
    </p:spTree>
    <p:extLst>
      <p:ext uri="{BB962C8B-B14F-4D97-AF65-F5344CB8AC3E}">
        <p14:creationId xmlns:p14="http://schemas.microsoft.com/office/powerpoint/2010/main" val="2245070851"/>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FABC32"/>
      </a:lt1>
      <a:dk2>
        <a:srgbClr val="000000"/>
      </a:dk2>
      <a:lt2>
        <a:srgbClr val="FFFFFF"/>
      </a:lt2>
      <a:accent1>
        <a:srgbClr val="16B0A5"/>
      </a:accent1>
      <a:accent2>
        <a:srgbClr val="F19DA0"/>
      </a:accent2>
      <a:accent3>
        <a:srgbClr val="BB90BD"/>
      </a:accent3>
      <a:accent4>
        <a:srgbClr val="FFC000"/>
      </a:accent4>
      <a:accent5>
        <a:srgbClr val="A5CA72"/>
      </a:accent5>
      <a:accent6>
        <a:srgbClr val="4CA2D5"/>
      </a:accent6>
      <a:hlink>
        <a:srgbClr val="4CA2D5"/>
      </a:hlink>
      <a:folHlink>
        <a:srgbClr val="BB90BD"/>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326eb54-0917-4efa-8878-6692b34b84b2">
      <Terms xmlns="http://schemas.microsoft.com/office/infopath/2007/PartnerControls"/>
    </lcf76f155ced4ddcb4097134ff3c332f>
    <TaxCatchAll xmlns="7b829dc0-3b93-4cd6-b683-15c974c1c090" xsi:nil="true"/>
    <Student xmlns="7326eb54-0917-4efa-8878-6692b34b84b2">
      <UserInfo>
        <DisplayName/>
        <AccountId xsi:nil="true"/>
        <AccountType/>
      </UserInfo>
    </Stud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1CA9446E2F8547A168A2B34D8F2025" ma:contentTypeVersion="18" ma:contentTypeDescription="Een nieuw document maken." ma:contentTypeScope="" ma:versionID="eefc6bbfe70f46b1d2d72dd389d0764c">
  <xsd:schema xmlns:xsd="http://www.w3.org/2001/XMLSchema" xmlns:xs="http://www.w3.org/2001/XMLSchema" xmlns:p="http://schemas.microsoft.com/office/2006/metadata/properties" xmlns:ns2="7326eb54-0917-4efa-8878-6692b34b84b2" xmlns:ns3="7b829dc0-3b93-4cd6-b683-15c974c1c090" targetNamespace="http://schemas.microsoft.com/office/2006/metadata/properties" ma:root="true" ma:fieldsID="d90ac5cc5695cfbf294609fe6bfd7c73" ns2:_="" ns3:_="">
    <xsd:import namespace="7326eb54-0917-4efa-8878-6692b34b84b2"/>
    <xsd:import namespace="7b829dc0-3b93-4cd6-b683-15c974c1c0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Student"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6eb54-0917-4efa-8878-6692b34b8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Student" ma:index="21" nillable="true" ma:displayName="Student" ma:format="Dropdown" ma:list="UserInfo" ma:SharePointGroup="0" ma:internalName="Stud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4d6853f-ba83-42af-bfed-9e600a62ad9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829dc0-3b93-4cd6-b683-15c974c1c090"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d6432e98-46e5-46b2-997e-2de667d33d15}" ma:internalName="TaxCatchAll" ma:showField="CatchAllData" ma:web="7b829dc0-3b93-4cd6-b683-15c974c1c0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A1EF69-A58F-4462-98FA-2D7B1F217A77}">
  <ds:schemaRefs>
    <ds:schemaRef ds:uri="http://schemas.microsoft.com/sharepoint/v3/contenttype/forms"/>
  </ds:schemaRefs>
</ds:datastoreItem>
</file>

<file path=customXml/itemProps2.xml><?xml version="1.0" encoding="utf-8"?>
<ds:datastoreItem xmlns:ds="http://schemas.openxmlformats.org/officeDocument/2006/customXml" ds:itemID="{19128608-7CCC-4E22-9A80-385A6517EFF1}">
  <ds:schemaRefs>
    <ds:schemaRef ds:uri="http://purl.org/dc/dcmitype/"/>
    <ds:schemaRef ds:uri="http://purl.org/dc/elements/1.1/"/>
    <ds:schemaRef ds:uri="http://purl.org/dc/terms/"/>
    <ds:schemaRef ds:uri="http://schemas.microsoft.com/office/2006/metadata/properties"/>
    <ds:schemaRef ds:uri="e5c8a867-5e9e-45bc-98fd-27960d5e5c5d"/>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929d02b3-f3c2-44ca-b4e3-fc3bcc48869c"/>
    <ds:schemaRef ds:uri="7326eb54-0917-4efa-8878-6692b34b84b2"/>
    <ds:schemaRef ds:uri="7b829dc0-3b93-4cd6-b683-15c974c1c090"/>
  </ds:schemaRefs>
</ds:datastoreItem>
</file>

<file path=customXml/itemProps3.xml><?xml version="1.0" encoding="utf-8"?>
<ds:datastoreItem xmlns:ds="http://schemas.openxmlformats.org/officeDocument/2006/customXml" ds:itemID="{FA08B1B0-03A8-4EA2-824C-D333A63FEC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26eb54-0917-4efa-8878-6692b34b84b2"/>
    <ds:schemaRef ds:uri="7b829dc0-3b93-4cd6-b683-15c974c1c0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HOGENT</Template>
  <TotalTime>20593</TotalTime>
  <Words>3128</Words>
  <Application>Microsoft Office PowerPoint</Application>
  <PresentationFormat>Diavoorstelling (16:9)</PresentationFormat>
  <Paragraphs>935</Paragraphs>
  <Slides>36</Slides>
  <Notes>23</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36</vt:i4>
      </vt:variant>
    </vt:vector>
  </HeadingPairs>
  <TitlesOfParts>
    <vt:vector size="45" baseType="lpstr">
      <vt:lpstr>Wingdings</vt:lpstr>
      <vt:lpstr>Montserrat Semi</vt:lpstr>
      <vt:lpstr>Montserrat ExtraBold</vt:lpstr>
      <vt:lpstr>Cambria Math</vt:lpstr>
      <vt:lpstr>Montserrat</vt:lpstr>
      <vt:lpstr>Montserrat SemiBold</vt:lpstr>
      <vt:lpstr>Arial</vt:lpstr>
      <vt:lpstr>Calibri</vt:lpstr>
      <vt:lpstr>Kantoorthema</vt:lpstr>
      <vt:lpstr>IT Fundamentals hoofdstuk 5</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Cyr De Rycke</dc:creator>
  <cp:lastModifiedBy>Karine Van Driessche</cp:lastModifiedBy>
  <cp:revision>133</cp:revision>
  <cp:lastPrinted>2018-07-26T13:38:51Z</cp:lastPrinted>
  <dcterms:created xsi:type="dcterms:W3CDTF">2018-08-07T08:19:18Z</dcterms:created>
  <dcterms:modified xsi:type="dcterms:W3CDTF">2023-11-09T15:43:48Z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0x010100451CA9446E2F8547A168A2B34D8F2025</vt:lpwstr>
  </property>
  <property fmtid="{D5CDD505-2E9C-101B-9397-08002B2CF9AE}" pid="3" name="MediaServiceImageTags">
    <vt:lpwstr/>
  </property>
</Properties>
</file>